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79" r:id="rId9"/>
    <p:sldId id="262" r:id="rId10"/>
    <p:sldId id="263" r:id="rId11"/>
    <p:sldId id="264" r:id="rId12"/>
    <p:sldId id="265" r:id="rId13"/>
    <p:sldId id="266" r:id="rId14"/>
    <p:sldId id="268" r:id="rId15"/>
    <p:sldId id="269" r:id="rId16"/>
    <p:sldId id="270" r:id="rId17"/>
    <p:sldId id="271" r:id="rId18"/>
    <p:sldId id="272" r:id="rId19"/>
    <p:sldId id="287" r:id="rId20"/>
    <p:sldId id="273" r:id="rId21"/>
    <p:sldId id="288" r:id="rId22"/>
    <p:sldId id="289" r:id="rId23"/>
    <p:sldId id="274" r:id="rId24"/>
    <p:sldId id="283" r:id="rId25"/>
    <p:sldId id="284" r:id="rId26"/>
    <p:sldId id="285" r:id="rId27"/>
    <p:sldId id="286" r:id="rId28"/>
    <p:sldId id="275" r:id="rId29"/>
    <p:sldId id="276" r:id="rId30"/>
    <p:sldId id="282" r:id="rId31"/>
    <p:sldId id="281" r:id="rId32"/>
    <p:sldId id="280" r:id="rId33"/>
    <p:sldId id="277" r:id="rId34"/>
    <p:sldId id="278" r:id="rId35"/>
  </p:sldIdLst>
  <p:sldSz cx="9144000" cy="5143500" type="screen16x9"/>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26"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IN" sz="3200" b="0" strike="noStrike" spc="-1">
              <a:latin typeface="Arial"/>
            </a:endParaRPr>
          </a:p>
        </p:txBody>
      </p:sp>
      <p:sp>
        <p:nvSpPr>
          <p:cNvPr id="27"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2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3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3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
        <p:nvSpPr>
          <p:cNvPr id="32"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34"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IN" sz="3200" b="0" strike="noStrike" spc="-1">
              <a:latin typeface="Arial"/>
            </a:endParaRPr>
          </a:p>
        </p:txBody>
      </p:sp>
      <p:sp>
        <p:nvSpPr>
          <p:cNvPr id="35"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IN" sz="3200" b="0" strike="noStrike" spc="-1">
              <a:latin typeface="Arial"/>
            </a:endParaRPr>
          </a:p>
        </p:txBody>
      </p:sp>
      <p:sp>
        <p:nvSpPr>
          <p:cNvPr id="36"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IN" sz="3200" b="0" strike="noStrike" spc="-1">
              <a:latin typeface="Arial"/>
            </a:endParaRPr>
          </a:p>
        </p:txBody>
      </p:sp>
      <p:sp>
        <p:nvSpPr>
          <p:cNvPr id="37"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IN" sz="3200" b="0" strike="noStrike" spc="-1">
              <a:latin typeface="Arial"/>
            </a:endParaRPr>
          </a:p>
        </p:txBody>
      </p:sp>
      <p:sp>
        <p:nvSpPr>
          <p:cNvPr id="38"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IN" sz="3200" b="0" strike="noStrike" spc="-1">
              <a:latin typeface="Arial"/>
            </a:endParaRPr>
          </a:p>
        </p:txBody>
      </p:sp>
      <p:sp>
        <p:nvSpPr>
          <p:cNvPr id="39"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44"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46"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48"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4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512640" y="1893240"/>
            <a:ext cx="8118000" cy="705672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5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54"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
        <p:nvSpPr>
          <p:cNvPr id="55"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5"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5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5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59"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6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6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63"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65"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IN" sz="3200" b="0" strike="noStrike" spc="-1">
              <a:latin typeface="Arial"/>
            </a:endParaRPr>
          </a:p>
        </p:txBody>
      </p:sp>
      <p:sp>
        <p:nvSpPr>
          <p:cNvPr id="66"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6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6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70"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
        <p:nvSpPr>
          <p:cNvPr id="71"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73"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IN" sz="3200" b="0" strike="noStrike" spc="-1">
              <a:latin typeface="Arial"/>
            </a:endParaRPr>
          </a:p>
        </p:txBody>
      </p:sp>
      <p:sp>
        <p:nvSpPr>
          <p:cNvPr id="74"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IN" sz="3200" b="0" strike="noStrike" spc="-1">
              <a:latin typeface="Arial"/>
            </a:endParaRPr>
          </a:p>
        </p:txBody>
      </p:sp>
      <p:sp>
        <p:nvSpPr>
          <p:cNvPr id="75"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IN" sz="3200" b="0" strike="noStrike" spc="-1">
              <a:latin typeface="Arial"/>
            </a:endParaRPr>
          </a:p>
        </p:txBody>
      </p:sp>
      <p:sp>
        <p:nvSpPr>
          <p:cNvPr id="76"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IN" sz="3200" b="0" strike="noStrike" spc="-1">
              <a:latin typeface="Arial"/>
            </a:endParaRPr>
          </a:p>
        </p:txBody>
      </p:sp>
      <p:sp>
        <p:nvSpPr>
          <p:cNvPr id="77"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IN" sz="3200" b="0" strike="noStrike" spc="-1">
              <a:latin typeface="Arial"/>
            </a:endParaRPr>
          </a:p>
        </p:txBody>
      </p:sp>
      <p:sp>
        <p:nvSpPr>
          <p:cNvPr id="78"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7"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9"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1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512640" y="1893240"/>
            <a:ext cx="8118000" cy="705672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1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1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
        <p:nvSpPr>
          <p:cNvPr id="1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18"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1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20"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512640" y="1893240"/>
            <a:ext cx="8118000" cy="1522080"/>
          </a:xfrm>
          <a:prstGeom prst="rect">
            <a:avLst/>
          </a:prstGeom>
        </p:spPr>
        <p:txBody>
          <a:bodyPr lIns="0" tIns="0" rIns="0" bIns="0" anchor="ctr"/>
          <a:lstStyle/>
          <a:p>
            <a:pPr algn="ctr"/>
            <a:endParaRPr lang="en-IN" sz="4400" b="0" strike="noStrike" spc="-1">
              <a:latin typeface="Arial"/>
            </a:endParaRPr>
          </a:p>
        </p:txBody>
      </p:sp>
      <p:sp>
        <p:nvSpPr>
          <p:cNvPr id="2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2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24"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CustomShape 1"/>
          <p:cNvSpPr/>
          <p:nvPr/>
        </p:nvSpPr>
        <p:spPr>
          <a:xfrm>
            <a:off x="0" y="0"/>
            <a:ext cx="9143280" cy="1711080"/>
          </a:xfrm>
          <a:prstGeom prst="rect">
            <a:avLst/>
          </a:prstGeom>
          <a:solidFill>
            <a:schemeClr val="lt2"/>
          </a:solidFill>
          <a:ln>
            <a:noFill/>
          </a:ln>
        </p:spPr>
        <p:style>
          <a:lnRef idx="0">
            <a:scrgbClr r="0" g="0" b="0"/>
          </a:lnRef>
          <a:fillRef idx="0">
            <a:scrgbClr r="0" g="0" b="0"/>
          </a:fillRef>
          <a:effectRef idx="0">
            <a:scrgbClr r="0" g="0" b="0"/>
          </a:effectRef>
          <a:fontRef idx="minor"/>
        </p:style>
      </p:sp>
      <p:sp>
        <p:nvSpPr>
          <p:cNvPr id="5" name="CustomShape 2"/>
          <p:cNvSpPr/>
          <p:nvPr/>
        </p:nvSpPr>
        <p:spPr>
          <a:xfrm>
            <a:off x="641880" y="3597480"/>
            <a:ext cx="389520" cy="360"/>
          </a:xfrm>
          <a:custGeom>
            <a:avLst/>
            <a:gdLst/>
            <a:ahLst/>
            <a:cxnLst/>
            <a:rect l="l" t="t" r="r" b="b"/>
            <a:pathLst>
              <a:path w="21600" h="21600">
                <a:moveTo>
                  <a:pt x="0" y="0"/>
                </a:moveTo>
                <a:lnTo>
                  <a:pt x="21600" y="21600"/>
                </a:lnTo>
              </a:path>
            </a:pathLst>
          </a:custGeom>
          <a:noFill/>
          <a:ln w="28440">
            <a:solidFill>
              <a:schemeClr val="accent1"/>
            </a:solidFill>
            <a:round/>
          </a:ln>
        </p:spPr>
        <p:style>
          <a:lnRef idx="0">
            <a:scrgbClr r="0" g="0" b="0"/>
          </a:lnRef>
          <a:fillRef idx="0">
            <a:scrgbClr r="0" g="0" b="0"/>
          </a:fillRef>
          <a:effectRef idx="0">
            <a:scrgbClr r="0" g="0" b="0"/>
          </a:effectRef>
          <a:fontRef idx="minor"/>
        </p:style>
      </p:sp>
      <p:sp>
        <p:nvSpPr>
          <p:cNvPr id="2" name="PlaceHolder 3"/>
          <p:cNvSpPr>
            <a:spLocks noGrp="1"/>
          </p:cNvSpPr>
          <p:nvPr>
            <p:ph type="title"/>
          </p:nvPr>
        </p:nvSpPr>
        <p:spPr>
          <a:xfrm>
            <a:off x="512640" y="1893240"/>
            <a:ext cx="8118000" cy="1522080"/>
          </a:xfrm>
          <a:prstGeom prst="rect">
            <a:avLst/>
          </a:prstGeom>
        </p:spPr>
        <p:txBody>
          <a:bodyPr lIns="0" tIns="0" rIns="0" bIns="0" anchor="ctr"/>
          <a:lstStyle/>
          <a:p>
            <a:r>
              <a:rPr lang="en-IN" sz="1800" b="0" strike="noStrike" spc="-1">
                <a:latin typeface="Arial"/>
              </a:rPr>
              <a:t>Click to edit the title text format</a:t>
            </a:r>
          </a:p>
        </p:txBody>
      </p:sp>
      <p:sp>
        <p:nvSpPr>
          <p:cNvPr id="3" name="PlaceHolder 4"/>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IN" sz="2800" b="0" strike="noStrike" spc="-1">
                <a:latin typeface="Arial"/>
              </a:rPr>
              <a:t>Second Outline Level</a:t>
            </a:r>
          </a:p>
          <a:p>
            <a:pPr marL="1296000" lvl="2" indent="-288000">
              <a:spcBef>
                <a:spcPts val="850"/>
              </a:spcBef>
              <a:buClr>
                <a:srgbClr val="FFFFFF"/>
              </a:buClr>
              <a:buSzPct val="45000"/>
              <a:buFont typeface="Wingdings" charset="2"/>
              <a:buChar char=""/>
            </a:pPr>
            <a:r>
              <a:rPr lang="en-IN" sz="2400" b="0" strike="noStrike" spc="-1">
                <a:latin typeface="Arial"/>
              </a:rPr>
              <a:t>Third Outline Level</a:t>
            </a:r>
          </a:p>
          <a:p>
            <a:pPr marL="1728000" lvl="3" indent="-216000">
              <a:spcBef>
                <a:spcPts val="567"/>
              </a:spcBef>
              <a:buClr>
                <a:srgbClr val="FFFFFF"/>
              </a:buClr>
              <a:buSzPct val="75000"/>
              <a:buFont typeface="Symbol" charset="2"/>
              <a:buChar char=""/>
            </a:pPr>
            <a:r>
              <a:rPr lang="en-IN" sz="2000" b="0" strike="noStrike" spc="-1">
                <a:latin typeface="Arial"/>
              </a:rPr>
              <a:t>Fourth Outline Level</a:t>
            </a:r>
          </a:p>
          <a:p>
            <a:pPr marL="2160000" lvl="4" indent="-216000">
              <a:spcBef>
                <a:spcPts val="283"/>
              </a:spcBef>
              <a:buClr>
                <a:srgbClr val="FFFFFF"/>
              </a:buClr>
              <a:buSzPct val="45000"/>
              <a:buFont typeface="Wingdings" charset="2"/>
              <a:buChar char=""/>
            </a:pPr>
            <a:r>
              <a:rPr lang="en-IN" sz="2000" b="0" strike="noStrike" spc="-1">
                <a:latin typeface="Arial"/>
              </a:rPr>
              <a:t>Fifth Outline Level</a:t>
            </a:r>
          </a:p>
          <a:p>
            <a:pPr marL="2592000" lvl="5" indent="-216000">
              <a:spcBef>
                <a:spcPts val="283"/>
              </a:spcBef>
              <a:buClr>
                <a:srgbClr val="FFFFFF"/>
              </a:buClr>
              <a:buSzPct val="45000"/>
              <a:buFont typeface="Wingdings" charset="2"/>
              <a:buChar char=""/>
            </a:pPr>
            <a:r>
              <a:rPr lang="en-IN" sz="2000" b="0" strike="noStrike" spc="-1">
                <a:latin typeface="Arial"/>
              </a:rPr>
              <a:t>Sixth Outline Level</a:t>
            </a:r>
          </a:p>
          <a:p>
            <a:pPr marL="3024000" lvl="6" indent="-216000">
              <a:spcBef>
                <a:spcPts val="283"/>
              </a:spcBef>
              <a:buClr>
                <a:srgbClr val="FFFFFF"/>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BF0"/>
        </a:solidFill>
        <a:effectLst/>
      </p:bgPr>
    </p:bg>
    <p:spTree>
      <p:nvGrpSpPr>
        <p:cNvPr id="1" name=""/>
        <p:cNvGrpSpPr/>
        <p:nvPr/>
      </p:nvGrpSpPr>
      <p:grpSpPr>
        <a:xfrm>
          <a:off x="0" y="0"/>
          <a:ext cx="0" cy="0"/>
          <a:chOff x="0" y="0"/>
          <a:chExt cx="0" cy="0"/>
        </a:xfrm>
      </p:grpSpPr>
      <p:sp>
        <p:nvSpPr>
          <p:cNvPr id="40" name="CustomShape 1"/>
          <p:cNvSpPr/>
          <p:nvPr/>
        </p:nvSpPr>
        <p:spPr>
          <a:xfrm>
            <a:off x="0" y="5045760"/>
            <a:ext cx="9143280" cy="97200"/>
          </a:xfrm>
          <a:prstGeom prst="rect">
            <a:avLst/>
          </a:prstGeom>
          <a:solidFill>
            <a:schemeClr val="lt2"/>
          </a:solidFill>
          <a:ln>
            <a:noFill/>
          </a:ln>
        </p:spPr>
        <p:style>
          <a:lnRef idx="0">
            <a:scrgbClr r="0" g="0" b="0"/>
          </a:lnRef>
          <a:fillRef idx="0">
            <a:scrgbClr r="0" g="0" b="0"/>
          </a:fillRef>
          <a:effectRef idx="0">
            <a:scrgbClr r="0" g="0" b="0"/>
          </a:effectRef>
          <a:fontRef idx="minor"/>
        </p:style>
      </p:sp>
      <p:sp>
        <p:nvSpPr>
          <p:cNvPr id="41" name="PlaceHolder 2"/>
          <p:cNvSpPr>
            <a:spLocks noGrp="1"/>
          </p:cNvSpPr>
          <p:nvPr>
            <p:ph type="title"/>
          </p:nvPr>
        </p:nvSpPr>
        <p:spPr>
          <a:xfrm>
            <a:off x="512640" y="1893240"/>
            <a:ext cx="8118000" cy="1522080"/>
          </a:xfrm>
          <a:prstGeom prst="rect">
            <a:avLst/>
          </a:prstGeom>
        </p:spPr>
        <p:txBody>
          <a:bodyPr lIns="0" tIns="0" rIns="0" bIns="0" anchor="ctr"/>
          <a:lstStyle/>
          <a:p>
            <a:r>
              <a:rPr lang="en-IN" sz="1800" b="0" strike="noStrike" spc="-1">
                <a:latin typeface="Arial"/>
              </a:rPr>
              <a:t>Click to edit the title text format</a:t>
            </a:r>
          </a:p>
        </p:txBody>
      </p:sp>
      <p:sp>
        <p:nvSpPr>
          <p:cNvPr id="42" name="PlaceHolder 3"/>
          <p:cNvSpPr>
            <a:spLocks noGrp="1"/>
          </p:cNvSpPr>
          <p:nvPr>
            <p:ph type="body"/>
          </p:nvPr>
        </p:nvSpPr>
        <p:spPr>
          <a:xfrm>
            <a:off x="457200" y="1203480"/>
            <a:ext cx="8228880" cy="29826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1800" b="0" strike="noStrike" spc="-1">
                <a:latin typeface="Arial"/>
              </a:rPr>
              <a:t>Second Outline Level</a:t>
            </a:r>
          </a:p>
          <a:p>
            <a:pPr marL="1296000" lvl="2" indent="-288000">
              <a:spcBef>
                <a:spcPts val="850"/>
              </a:spcBef>
              <a:buClr>
                <a:srgbClr val="000000"/>
              </a:buClr>
              <a:buSzPct val="45000"/>
              <a:buFont typeface="Wingdings" charset="2"/>
              <a:buChar char=""/>
            </a:pPr>
            <a:r>
              <a:rPr lang="en-IN" sz="1800" b="0" strike="noStrike" spc="-1">
                <a:latin typeface="Arial"/>
              </a:rPr>
              <a:t>Third Outline Level</a:t>
            </a:r>
          </a:p>
          <a:p>
            <a:pPr marL="1728000" lvl="3" indent="-216000">
              <a:spcBef>
                <a:spcPts val="567"/>
              </a:spcBef>
              <a:buClr>
                <a:srgbClr val="000000"/>
              </a:buClr>
              <a:buSzPct val="75000"/>
              <a:buFont typeface="Symbol" charset="2"/>
              <a:buChar char=""/>
            </a:pPr>
            <a:r>
              <a:rPr lang="en-IN" sz="1800" b="0" strike="noStrike" spc="-1">
                <a:latin typeface="Arial"/>
              </a:rPr>
              <a:t>Fourth Outline Level</a:t>
            </a:r>
          </a:p>
          <a:p>
            <a:pPr marL="2160000" lvl="4" indent="-216000">
              <a:spcBef>
                <a:spcPts val="283"/>
              </a:spcBef>
              <a:buClr>
                <a:srgbClr val="000000"/>
              </a:buClr>
              <a:buSzPct val="45000"/>
              <a:buFont typeface="Wingdings" charset="2"/>
              <a:buChar char=""/>
            </a:pPr>
            <a:r>
              <a:rPr lang="en-IN" sz="1800" b="0" strike="noStrike" spc="-1">
                <a:latin typeface="Arial"/>
              </a:rPr>
              <a:t>Fifth Outline Level</a:t>
            </a:r>
          </a:p>
          <a:p>
            <a:pPr marL="2592000" lvl="5" indent="-216000">
              <a:spcBef>
                <a:spcPts val="283"/>
              </a:spcBef>
              <a:buClr>
                <a:srgbClr val="000000"/>
              </a:buClr>
              <a:buSzPct val="45000"/>
              <a:buFont typeface="Wingdings" charset="2"/>
              <a:buChar char=""/>
            </a:pPr>
            <a:r>
              <a:rPr lang="en-IN" sz="1800" b="0" strike="noStrike" spc="-1">
                <a:latin typeface="Arial"/>
              </a:rPr>
              <a:t>Sixth Outline Level</a:t>
            </a:r>
          </a:p>
          <a:p>
            <a:pPr marL="3024000" lvl="6" indent="-216000">
              <a:spcBef>
                <a:spcPts val="283"/>
              </a:spcBef>
              <a:buClr>
                <a:srgbClr val="000000"/>
              </a:buClr>
              <a:buSzPct val="45000"/>
              <a:buFont typeface="Wingdings" charset="2"/>
              <a:buChar char=""/>
            </a:pPr>
            <a:r>
              <a:rPr lang="en-IN"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Google Shape;59;p13"/>
          <p:cNvPicPr/>
          <p:nvPr/>
        </p:nvPicPr>
        <p:blipFill>
          <a:blip r:embed="rId2"/>
          <a:stretch/>
        </p:blipFill>
        <p:spPr>
          <a:xfrm>
            <a:off x="3071880" y="170640"/>
            <a:ext cx="2999160" cy="1993320"/>
          </a:xfrm>
          <a:prstGeom prst="rect">
            <a:avLst/>
          </a:prstGeom>
          <a:ln>
            <a:noFill/>
          </a:ln>
        </p:spPr>
      </p:pic>
      <p:sp>
        <p:nvSpPr>
          <p:cNvPr id="80" name="CustomShape 1"/>
          <p:cNvSpPr/>
          <p:nvPr/>
        </p:nvSpPr>
        <p:spPr>
          <a:xfrm>
            <a:off x="512640" y="2230200"/>
            <a:ext cx="8118000" cy="23475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gn="ctr">
              <a:lnSpc>
                <a:spcPct val="100000"/>
              </a:lnSpc>
            </a:pPr>
            <a:r>
              <a:rPr lang="en-IN" sz="3000" b="1" strike="noStrike" spc="-1">
                <a:solidFill>
                  <a:srgbClr val="FFFBF0"/>
                </a:solidFill>
                <a:latin typeface="Times New Roman"/>
                <a:ea typeface="Times New Roman"/>
              </a:rPr>
              <a:t>Department of Information Technology</a:t>
            </a:r>
            <a:endParaRPr lang="en-IN" sz="3000" b="0" strike="noStrike" spc="-1">
              <a:latin typeface="Arial"/>
            </a:endParaRPr>
          </a:p>
          <a:p>
            <a:pPr algn="ctr">
              <a:lnSpc>
                <a:spcPct val="100000"/>
              </a:lnSpc>
            </a:pPr>
            <a:r>
              <a:rPr lang="en-IN" sz="3000" b="1" strike="noStrike" spc="-1">
                <a:solidFill>
                  <a:srgbClr val="FFFBF0"/>
                </a:solidFill>
                <a:latin typeface="Times New Roman"/>
                <a:ea typeface="Times New Roman"/>
              </a:rPr>
              <a:t>NBA Accredited</a:t>
            </a:r>
            <a:br/>
            <a:r>
              <a:rPr lang="en-IN" sz="2400" b="0" strike="noStrike" spc="-1">
                <a:solidFill>
                  <a:srgbClr val="FFFBF0"/>
                </a:solidFill>
                <a:latin typeface="Times New Roman"/>
                <a:ea typeface="Times New Roman"/>
              </a:rPr>
              <a:t>A.P. Shah Institute of Technology</a:t>
            </a:r>
            <a:br/>
            <a:r>
              <a:rPr lang="en-IN" sz="2400" b="0" strike="noStrike" spc="-1">
                <a:solidFill>
                  <a:srgbClr val="FFFBF0"/>
                </a:solidFill>
                <a:latin typeface="Times New Roman"/>
                <a:ea typeface="Times New Roman"/>
              </a:rPr>
              <a:t>G.B.Road,Kasarvadavli, Thane(W), Mumbai-400615</a:t>
            </a:r>
            <a:br/>
            <a:r>
              <a:rPr lang="en-IN" sz="2400" b="0" strike="noStrike" spc="-1">
                <a:solidFill>
                  <a:srgbClr val="FFFBF0"/>
                </a:solidFill>
                <a:latin typeface="Times New Roman"/>
                <a:ea typeface="Times New Roman"/>
              </a:rPr>
              <a:t>UNIVERSITY OF MUMBAI</a:t>
            </a:r>
            <a:br/>
            <a:r>
              <a:rPr lang="en-IN" sz="2400" b="0" strike="noStrike" spc="-1">
                <a:solidFill>
                  <a:srgbClr val="FFFBF0"/>
                </a:solidFill>
                <a:latin typeface="Times New Roman"/>
                <a:ea typeface="Times New Roman"/>
              </a:rPr>
              <a:t>Academic Year 2020-2021</a:t>
            </a:r>
            <a:endParaRPr lang="en-IN"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dirty="0">
                <a:solidFill>
                  <a:srgbClr val="000000"/>
                </a:solidFill>
                <a:latin typeface="Times New Roman"/>
                <a:ea typeface="Times New Roman"/>
              </a:rPr>
              <a:t>1.6 Technology stack</a:t>
            </a:r>
            <a:endParaRPr lang="en-IN" sz="3000" b="0" strike="noStrike" spc="-1" dirty="0">
              <a:latin typeface="Arial"/>
            </a:endParaRPr>
          </a:p>
        </p:txBody>
      </p:sp>
      <p:sp>
        <p:nvSpPr>
          <p:cNvPr id="95"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114840" algn="just">
              <a:lnSpc>
                <a:spcPct val="115000"/>
              </a:lnSpc>
              <a:buClr>
                <a:srgbClr val="000000"/>
              </a:buClr>
            </a:pPr>
            <a:r>
              <a:rPr lang="en-IN" sz="1600" b="1" dirty="0">
                <a:latin typeface="Times New Roman" panose="02020603050405020304" pitchFamily="18" charset="0"/>
                <a:cs typeface="Times New Roman" panose="02020603050405020304" pitchFamily="18" charset="0"/>
              </a:rPr>
              <a:t>Software Requirements: </a:t>
            </a:r>
            <a:r>
              <a:rPr lang="en-IN" sz="1600" b="1" strike="noStrike" spc="-1" dirty="0">
                <a:solidFill>
                  <a:srgbClr val="000000"/>
                </a:solidFill>
                <a:latin typeface="Times New Roman" panose="02020603050405020304" pitchFamily="18" charset="0"/>
                <a:ea typeface="Old Standard TT"/>
                <a:cs typeface="Times New Roman" panose="02020603050405020304" pitchFamily="18" charset="0"/>
              </a:rPr>
              <a:t>                                </a:t>
            </a:r>
            <a:endParaRPr lang="en-IN" sz="1600" b="1" strike="noStrike" spc="-1" dirty="0">
              <a:latin typeface="Times New Roman" panose="02020603050405020304" pitchFamily="18" charset="0"/>
              <a:cs typeface="Times New Roman" panose="02020603050405020304" pitchFamily="18" charset="0"/>
            </a:endParaRPr>
          </a:p>
          <a:p>
            <a:pPr marL="400590" indent="-285750" algn="just">
              <a:lnSpc>
                <a:spcPct val="115000"/>
              </a:lnSpc>
              <a:buClr>
                <a:srgbClr val="000000"/>
              </a:buCl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Unity 3D </a:t>
            </a:r>
          </a:p>
          <a:p>
            <a:pPr marL="400590" indent="-285750" algn="just">
              <a:lnSpc>
                <a:spcPct val="115000"/>
              </a:lnSpc>
              <a:buClr>
                <a:srgbClr val="000000"/>
              </a:buCl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Blender :-</a:t>
            </a:r>
          </a:p>
          <a:p>
            <a:pPr marL="114840" algn="just">
              <a:lnSpc>
                <a:spcPct val="115000"/>
              </a:lnSpc>
              <a:buClr>
                <a:srgbClr val="000000"/>
              </a:buClr>
            </a:pPr>
            <a:r>
              <a:rPr lang="en-US" sz="1600" dirty="0">
                <a:latin typeface="Times New Roman" panose="02020603050405020304" pitchFamily="18" charset="0"/>
                <a:cs typeface="Times New Roman" panose="02020603050405020304" pitchFamily="18" charset="0"/>
              </a:rPr>
              <a:t>	• Texture Mapping- UV Mapping </a:t>
            </a:r>
          </a:p>
          <a:p>
            <a:pPr marL="114840" algn="just">
              <a:lnSpc>
                <a:spcPct val="115000"/>
              </a:lnSpc>
              <a:buClr>
                <a:srgbClr val="000000"/>
              </a:buClr>
            </a:pPr>
            <a:r>
              <a:rPr lang="en-US" sz="1600" dirty="0">
                <a:latin typeface="Times New Roman" panose="02020603050405020304" pitchFamily="18" charset="0"/>
                <a:cs typeface="Times New Roman" panose="02020603050405020304" pitchFamily="18" charset="0"/>
              </a:rPr>
              <a:t>	• Rendering Engine- </a:t>
            </a:r>
            <a:r>
              <a:rPr lang="en-US" sz="1600" dirty="0" err="1">
                <a:latin typeface="Times New Roman" panose="02020603050405020304" pitchFamily="18" charset="0"/>
                <a:cs typeface="Times New Roman" panose="02020603050405020304" pitchFamily="18" charset="0"/>
              </a:rPr>
              <a:t>Eevee</a:t>
            </a:r>
            <a:r>
              <a:rPr lang="en-US" sz="1600" dirty="0">
                <a:latin typeface="Times New Roman" panose="02020603050405020304" pitchFamily="18" charset="0"/>
                <a:cs typeface="Times New Roman" panose="02020603050405020304" pitchFamily="18" charset="0"/>
              </a:rPr>
              <a:t> and Cycles</a:t>
            </a:r>
            <a:r>
              <a:rPr lang="en-IN" sz="1600" b="0" strike="noStrike" spc="-1" dirty="0">
                <a:solidFill>
                  <a:srgbClr val="000000"/>
                </a:solidFill>
                <a:latin typeface="Times New Roman" panose="02020603050405020304" pitchFamily="18" charset="0"/>
                <a:ea typeface="Old Standard TT"/>
                <a:cs typeface="Times New Roman" panose="02020603050405020304" pitchFamily="18" charset="0"/>
              </a:rPr>
              <a:t>                    </a:t>
            </a:r>
            <a:endParaRPr lang="en-IN" sz="1600" spc="-1" dirty="0">
              <a:latin typeface="Times New Roman" panose="02020603050405020304" pitchFamily="18" charset="0"/>
              <a:cs typeface="Times New Roman" panose="02020603050405020304" pitchFamily="18" charset="0"/>
            </a:endParaRPr>
          </a:p>
          <a:p>
            <a:pPr marL="114840" algn="just">
              <a:lnSpc>
                <a:spcPct val="115000"/>
              </a:lnSpc>
              <a:buClr>
                <a:srgbClr val="000000"/>
              </a:buClr>
            </a:pPr>
            <a:r>
              <a:rPr lang="en-IN" sz="1600" b="1" dirty="0">
                <a:latin typeface="Times New Roman" panose="02020603050405020304" pitchFamily="18" charset="0"/>
                <a:cs typeface="Times New Roman" panose="02020603050405020304" pitchFamily="18" charset="0"/>
              </a:rPr>
              <a:t>Hardware Requirements: </a:t>
            </a:r>
            <a:r>
              <a:rPr lang="en-IN" sz="1600" b="1" strike="noStrike" spc="-1" dirty="0">
                <a:solidFill>
                  <a:srgbClr val="000000"/>
                </a:solidFill>
                <a:latin typeface="Times New Roman" panose="02020603050405020304" pitchFamily="18" charset="0"/>
                <a:ea typeface="Old Standard TT"/>
                <a:cs typeface="Times New Roman" panose="02020603050405020304" pitchFamily="18" charset="0"/>
              </a:rPr>
              <a:t>    </a:t>
            </a:r>
          </a:p>
          <a:p>
            <a:pPr marL="400590" indent="-285750" algn="just">
              <a:lnSpc>
                <a:spcPct val="115000"/>
              </a:lnSpc>
              <a:buClr>
                <a:srgbClr val="000000"/>
              </a:buClr>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VR Headset </a:t>
            </a:r>
          </a:p>
          <a:p>
            <a:pPr marL="400590" indent="-285750" algn="just">
              <a:lnSpc>
                <a:spcPct val="115000"/>
              </a:lnSpc>
              <a:buClr>
                <a:srgbClr val="000000"/>
              </a:buClr>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VR Controllers</a:t>
            </a:r>
            <a:r>
              <a:rPr lang="en-IN" sz="1600" b="0" strike="noStrike" spc="-1" dirty="0">
                <a:solidFill>
                  <a:srgbClr val="000000"/>
                </a:solidFill>
                <a:latin typeface="Times New Roman" panose="02020603050405020304" pitchFamily="18" charset="0"/>
                <a:ea typeface="Old Standard TT"/>
                <a:cs typeface="Times New Roman" panose="02020603050405020304" pitchFamily="18" charset="0"/>
              </a:rPr>
              <a:t>                 </a:t>
            </a:r>
            <a:endParaRPr lang="en-IN" sz="1600" b="0" strike="noStrike" spc="-1" dirty="0">
              <a:latin typeface="Times New Roman" panose="02020603050405020304" pitchFamily="18" charset="0"/>
              <a:cs typeface="Times New Roman" panose="02020603050405020304" pitchFamily="18" charset="0"/>
            </a:endParaRPr>
          </a:p>
          <a:p>
            <a:pPr marL="457200" indent="-227880">
              <a:lnSpc>
                <a:spcPct val="115000"/>
              </a:lnSpc>
            </a:pP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dirty="0">
                <a:solidFill>
                  <a:srgbClr val="000000"/>
                </a:solidFill>
                <a:latin typeface="Times New Roman"/>
                <a:ea typeface="Times New Roman"/>
              </a:rPr>
              <a:t>1.7 Benefits for environment &amp; Society</a:t>
            </a:r>
            <a:endParaRPr lang="en-IN" sz="3000" b="0" strike="noStrike" spc="-1" dirty="0">
              <a:latin typeface="Arial"/>
            </a:endParaRPr>
          </a:p>
        </p:txBody>
      </p:sp>
      <p:sp>
        <p:nvSpPr>
          <p:cNvPr id="97"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457200" indent="-342360" algn="just">
              <a:lnSpc>
                <a:spcPct val="115000"/>
              </a:lnSpc>
              <a:buClr>
                <a:srgbClr val="000000"/>
              </a:buClr>
              <a:buFont typeface="Old Standard TT"/>
              <a:buChar char="●"/>
            </a:pPr>
            <a:r>
              <a:rPr lang="en-IN" sz="1600" spc="-1" dirty="0">
                <a:solidFill>
                  <a:srgbClr val="000000"/>
                </a:solidFill>
                <a:latin typeface="Times New Roman" panose="02020603050405020304" pitchFamily="18" charset="0"/>
                <a:ea typeface="Old Standard TT"/>
                <a:cs typeface="Times New Roman" panose="02020603050405020304" pitchFamily="18" charset="0"/>
              </a:rPr>
              <a:t>This Application can be used anywhere and anytime without the need of commuting to the actual place , thus saving energy and time.</a:t>
            </a:r>
            <a:r>
              <a:rPr lang="en-IN" sz="1600" b="0" strike="noStrike" spc="-1" dirty="0">
                <a:solidFill>
                  <a:srgbClr val="000000"/>
                </a:solidFill>
                <a:latin typeface="Times New Roman" panose="02020603050405020304" pitchFamily="18" charset="0"/>
                <a:ea typeface="Old Standard TT"/>
                <a:cs typeface="Times New Roman" panose="02020603050405020304" pitchFamily="18" charset="0"/>
              </a:rPr>
              <a:t>                                   </a:t>
            </a:r>
            <a:endParaRPr lang="en-IN" sz="1600" b="0" strike="noStrike" spc="-1" dirty="0">
              <a:latin typeface="Times New Roman" panose="02020603050405020304" pitchFamily="18" charset="0"/>
              <a:cs typeface="Times New Roman" panose="02020603050405020304" pitchFamily="18" charset="0"/>
            </a:endParaRPr>
          </a:p>
          <a:p>
            <a:pPr marL="457200" indent="-342360" algn="just">
              <a:lnSpc>
                <a:spcPct val="115000"/>
              </a:lnSpc>
              <a:buClr>
                <a:srgbClr val="000000"/>
              </a:buClr>
              <a:buFont typeface="Old Standard TT"/>
              <a:buChar char="●"/>
            </a:pPr>
            <a:r>
              <a:rPr lang="en-IN" sz="1600" b="0" strike="noStrike" spc="-1" dirty="0">
                <a:solidFill>
                  <a:srgbClr val="000000"/>
                </a:solidFill>
                <a:latin typeface="Times New Roman" panose="02020603050405020304" pitchFamily="18" charset="0"/>
                <a:ea typeface="Old Standard TT"/>
                <a:cs typeface="Times New Roman" panose="02020603050405020304" pitchFamily="18" charset="0"/>
              </a:rPr>
              <a:t> Also this can be beneficial for people willing to take admission in the college and getting to know the </a:t>
            </a:r>
            <a:r>
              <a:rPr lang="en-IN" sz="1600" spc="-1" dirty="0">
                <a:solidFill>
                  <a:srgbClr val="000000"/>
                </a:solidFill>
                <a:latin typeface="Times New Roman" panose="02020603050405020304" pitchFamily="18" charset="0"/>
                <a:ea typeface="Old Standard TT"/>
                <a:cs typeface="Times New Roman" panose="02020603050405020304" pitchFamily="18" charset="0"/>
              </a:rPr>
              <a:t>amenities during pandemic.</a:t>
            </a:r>
            <a:r>
              <a:rPr lang="en-IN" sz="1600" b="0" strike="noStrike" spc="-1" dirty="0">
                <a:solidFill>
                  <a:srgbClr val="000000"/>
                </a:solidFill>
                <a:latin typeface="Times New Roman" panose="02020603050405020304" pitchFamily="18" charset="0"/>
                <a:ea typeface="Old Standard TT"/>
                <a:cs typeface="Times New Roman" panose="02020603050405020304" pitchFamily="18" charset="0"/>
              </a:rPr>
              <a:t>                           </a:t>
            </a:r>
            <a:endParaRPr lang="en-IN" sz="1600" b="0" strike="noStrike" spc="-1" dirty="0">
              <a:latin typeface="Times New Roman" panose="02020603050405020304" pitchFamily="18" charset="0"/>
              <a:cs typeface="Times New Roman" panose="02020603050405020304" pitchFamily="18" charset="0"/>
            </a:endParaRPr>
          </a:p>
          <a:p>
            <a:pPr marL="457200" indent="-342360" algn="just">
              <a:lnSpc>
                <a:spcPct val="115000"/>
              </a:lnSpc>
              <a:buClr>
                <a:srgbClr val="000000"/>
              </a:buClr>
              <a:buFont typeface="Old Standard TT"/>
              <a:buChar char="●"/>
            </a:pPr>
            <a:r>
              <a:rPr lang="en-IN" sz="1600" b="0" strike="noStrike" spc="-1" dirty="0">
                <a:solidFill>
                  <a:srgbClr val="000000"/>
                </a:solidFill>
                <a:latin typeface="Times New Roman" panose="02020603050405020304" pitchFamily="18" charset="0"/>
                <a:ea typeface="Old Standard TT"/>
                <a:cs typeface="Times New Roman" panose="02020603050405020304" pitchFamily="18" charset="0"/>
              </a:rPr>
              <a:t>A clear idea of the infrastructure can be obtained through virtual reality visualisation which would be helpful for infrastructure reference in the future.                   </a:t>
            </a:r>
            <a:endParaRPr lang="en-IN" sz="1600" b="0" strike="noStrike" spc="-1" dirty="0">
              <a:latin typeface="Times New Roman" panose="02020603050405020304" pitchFamily="18" charset="0"/>
              <a:cs typeface="Times New Roman" panose="02020603050405020304" pitchFamily="18" charset="0"/>
            </a:endParaRPr>
          </a:p>
          <a:p>
            <a:pPr marL="457200" indent="-227880">
              <a:lnSpc>
                <a:spcPct val="115000"/>
              </a:lnSpc>
            </a:pP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CustomShape 1"/>
          <p:cNvSpPr/>
          <p:nvPr/>
        </p:nvSpPr>
        <p:spPr>
          <a:xfrm>
            <a:off x="512640" y="1893240"/>
            <a:ext cx="4167360" cy="1522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gn="ctr">
              <a:lnSpc>
                <a:spcPct val="100000"/>
              </a:lnSpc>
            </a:pPr>
            <a:r>
              <a:rPr lang="en-IN" sz="4200" b="1" strike="noStrike" spc="-1">
                <a:solidFill>
                  <a:srgbClr val="FFFBF0"/>
                </a:solidFill>
                <a:latin typeface="Times New Roman"/>
                <a:ea typeface="Times New Roman"/>
              </a:rPr>
              <a:t>2. Project Design</a:t>
            </a:r>
            <a:endParaRPr lang="en-IN" sz="4200" b="0" strike="noStrike" spc="-1">
              <a:latin typeface="Arial"/>
            </a:endParaRPr>
          </a:p>
        </p:txBody>
      </p:sp>
      <p:sp>
        <p:nvSpPr>
          <p:cNvPr id="99" name="CustomShape 2"/>
          <p:cNvSpPr/>
          <p:nvPr/>
        </p:nvSpPr>
        <p:spPr>
          <a:xfrm>
            <a:off x="512640" y="3840480"/>
            <a:ext cx="8118000" cy="7869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dirty="0">
                <a:solidFill>
                  <a:srgbClr val="000000"/>
                </a:solidFill>
                <a:latin typeface="Times New Roman"/>
                <a:ea typeface="Times New Roman"/>
              </a:rPr>
              <a:t>2.1 Design(Flow Of Modules)</a:t>
            </a:r>
            <a:endParaRPr lang="en-IN" sz="3000" b="0" strike="noStrike" spc="-1" dirty="0">
              <a:latin typeface="Arial"/>
            </a:endParaRPr>
          </a:p>
        </p:txBody>
      </p:sp>
      <p:sp>
        <p:nvSpPr>
          <p:cNvPr id="103"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114840">
              <a:lnSpc>
                <a:spcPct val="115000"/>
              </a:lnSpc>
              <a:buClr>
                <a:srgbClr val="000000"/>
              </a:buClr>
            </a:pPr>
            <a:r>
              <a:rPr lang="en-IN" sz="1800" b="0" strike="noStrike" spc="-1" dirty="0">
                <a:solidFill>
                  <a:srgbClr val="000000"/>
                </a:solidFill>
                <a:latin typeface="Old Standard TT"/>
                <a:ea typeface="Old Standard TT"/>
              </a:rPr>
              <a:t>                </a:t>
            </a:r>
            <a:endParaRPr lang="en-IN" sz="1800" b="0" strike="noStrike" spc="-1" dirty="0">
              <a:latin typeface="Arial"/>
            </a:endParaRPr>
          </a:p>
          <a:p>
            <a:pPr marL="457200" indent="-227880">
              <a:lnSpc>
                <a:spcPct val="115000"/>
              </a:lnSpc>
            </a:pPr>
            <a:endParaRPr lang="en-IN" sz="1800" b="0" strike="noStrike" spc="-1" dirty="0">
              <a:latin typeface="Arial"/>
            </a:endParaRPr>
          </a:p>
        </p:txBody>
      </p:sp>
      <p:pic>
        <p:nvPicPr>
          <p:cNvPr id="4" name="Picture 3">
            <a:extLst>
              <a:ext uri="{FF2B5EF4-FFF2-40B4-BE49-F238E27FC236}">
                <a16:creationId xmlns:a16="http://schemas.microsoft.com/office/drawing/2014/main" id="{EA90A91E-EDC3-4D06-98BD-1293A5A5C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159" y="1006549"/>
            <a:ext cx="2095682" cy="3997842"/>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dirty="0">
                <a:solidFill>
                  <a:srgbClr val="000000"/>
                </a:solidFill>
                <a:latin typeface="Times New Roman"/>
                <a:ea typeface="Times New Roman"/>
              </a:rPr>
              <a:t>2.2 Use Case Diagram</a:t>
            </a:r>
            <a:endParaRPr lang="en-IN" sz="3000" b="0" strike="noStrike" spc="-1" dirty="0">
              <a:latin typeface="Arial"/>
            </a:endParaRPr>
          </a:p>
        </p:txBody>
      </p:sp>
      <p:sp>
        <p:nvSpPr>
          <p:cNvPr id="105"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sp>
      <p:pic>
        <p:nvPicPr>
          <p:cNvPr id="3" name="Picture 2">
            <a:extLst>
              <a:ext uri="{FF2B5EF4-FFF2-40B4-BE49-F238E27FC236}">
                <a16:creationId xmlns:a16="http://schemas.microsoft.com/office/drawing/2014/main" id="{D521FCA7-ECD4-4CA6-AF30-C85A1F490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2150" y="1057320"/>
            <a:ext cx="4438980" cy="3861304"/>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dirty="0">
                <a:solidFill>
                  <a:srgbClr val="000000"/>
                </a:solidFill>
                <a:latin typeface="Times New Roman"/>
                <a:ea typeface="Times New Roman"/>
              </a:rPr>
              <a:t>2.3 Activity diagram</a:t>
            </a:r>
            <a:endParaRPr lang="en-IN" sz="3000" b="0" strike="noStrike" spc="-1" dirty="0">
              <a:latin typeface="Arial"/>
            </a:endParaRPr>
          </a:p>
        </p:txBody>
      </p:sp>
      <p:sp>
        <p:nvSpPr>
          <p:cNvPr id="107"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sp>
      <p:pic>
        <p:nvPicPr>
          <p:cNvPr id="3" name="Picture 2">
            <a:extLst>
              <a:ext uri="{FF2B5EF4-FFF2-40B4-BE49-F238E27FC236}">
                <a16:creationId xmlns:a16="http://schemas.microsoft.com/office/drawing/2014/main" id="{8847525C-35EA-4DC4-AA36-5952BF9617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000" y="1057320"/>
            <a:ext cx="3619470" cy="3936174"/>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dirty="0">
                <a:solidFill>
                  <a:srgbClr val="000000"/>
                </a:solidFill>
                <a:latin typeface="Times New Roman"/>
                <a:ea typeface="Times New Roman"/>
              </a:rPr>
              <a:t>2.4 Class Diagram</a:t>
            </a:r>
            <a:endParaRPr lang="en-IN" sz="3000" b="0" strike="noStrike" spc="-1" dirty="0">
              <a:latin typeface="Arial"/>
            </a:endParaRPr>
          </a:p>
        </p:txBody>
      </p:sp>
      <p:sp>
        <p:nvSpPr>
          <p:cNvPr id="109"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sp>
      <p:pic>
        <p:nvPicPr>
          <p:cNvPr id="3" name="Picture 2">
            <a:extLst>
              <a:ext uri="{FF2B5EF4-FFF2-40B4-BE49-F238E27FC236}">
                <a16:creationId xmlns:a16="http://schemas.microsoft.com/office/drawing/2014/main" id="{46561EB3-1AF9-4605-B868-99A5D9F84B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041" y="1057320"/>
            <a:ext cx="6987918" cy="3858359"/>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CustomShape 1"/>
          <p:cNvSpPr/>
          <p:nvPr/>
        </p:nvSpPr>
        <p:spPr>
          <a:xfrm>
            <a:off x="369360" y="2762640"/>
            <a:ext cx="5534640" cy="62136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IN" sz="4200" b="1" strike="noStrike" spc="-1">
                <a:solidFill>
                  <a:srgbClr val="FFFBF0"/>
                </a:solidFill>
                <a:latin typeface="Old Standard TT"/>
              </a:rPr>
              <a:t>3. Implementation</a:t>
            </a:r>
            <a:endParaRPr lang="en-IN" sz="4200" b="1" strike="noStrike" spc="-1">
              <a:solidFill>
                <a:srgbClr val="FFFBF0"/>
              </a:solidFill>
              <a:latin typeface="Old Standard TT"/>
              <a:ea typeface="Old Standard TT"/>
            </a:endParaRPr>
          </a:p>
        </p:txBody>
      </p:sp>
      <p:sp>
        <p:nvSpPr>
          <p:cNvPr id="111" name="CustomShape 2"/>
          <p:cNvSpPr/>
          <p:nvPr/>
        </p:nvSpPr>
        <p:spPr>
          <a:xfrm>
            <a:off x="512640" y="3840480"/>
            <a:ext cx="8118000" cy="7869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2"/>
          <p:cNvSpPr/>
          <p:nvPr/>
        </p:nvSpPr>
        <p:spPr>
          <a:xfrm>
            <a:off x="311760" y="701749"/>
            <a:ext cx="8519760" cy="3877339"/>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457200" indent="-342360" algn="just">
              <a:lnSpc>
                <a:spcPct val="115000"/>
              </a:lnSpc>
              <a:buClr>
                <a:srgbClr val="000000"/>
              </a:buClr>
              <a:buFont typeface="Old Standard TT"/>
              <a:buChar char="●"/>
            </a:pPr>
            <a:r>
              <a:rPr lang="en-IN" sz="1600" b="0" i="0" dirty="0">
                <a:effectLst/>
                <a:latin typeface="Times New Roman" panose="02020603050405020304" pitchFamily="18" charset="0"/>
                <a:cs typeface="Times New Roman" panose="02020603050405020304" pitchFamily="18" charset="0"/>
              </a:rPr>
              <a:t>Head Movement.</a:t>
            </a:r>
            <a:r>
              <a:rPr lang="en-IN" sz="1600" b="0" strike="noStrike" spc="-1" dirty="0">
                <a:solidFill>
                  <a:srgbClr val="000000"/>
                </a:solidFill>
                <a:latin typeface="Times New Roman" panose="02020603050405020304" pitchFamily="18" charset="0"/>
                <a:ea typeface="Old Standard TT"/>
                <a:cs typeface="Times New Roman" panose="02020603050405020304" pitchFamily="18" charset="0"/>
              </a:rPr>
              <a:t>             </a:t>
            </a:r>
            <a:endParaRPr lang="en-IN" sz="1600" b="0" strike="noStrike" spc="-1" dirty="0">
              <a:latin typeface="Times New Roman" panose="02020603050405020304" pitchFamily="18" charset="0"/>
              <a:cs typeface="Times New Roman" panose="02020603050405020304" pitchFamily="18" charset="0"/>
            </a:endParaRPr>
          </a:p>
          <a:p>
            <a:pPr marL="457200" indent="-342360" algn="just">
              <a:lnSpc>
                <a:spcPct val="115000"/>
              </a:lnSpc>
              <a:buClr>
                <a:srgbClr val="000000"/>
              </a:buClr>
              <a:buFont typeface="Old Standard TT"/>
              <a:buChar char="●"/>
            </a:pPr>
            <a:r>
              <a:rPr lang="en-IN" sz="1600" b="0" i="0" dirty="0">
                <a:effectLst/>
                <a:latin typeface="Times New Roman" panose="02020603050405020304" pitchFamily="18" charset="0"/>
                <a:cs typeface="Times New Roman" panose="02020603050405020304" pitchFamily="18" charset="0"/>
              </a:rPr>
              <a:t>Teleporting.</a:t>
            </a:r>
            <a:r>
              <a:rPr lang="en-IN" sz="1600" dirty="0">
                <a:latin typeface="Times New Roman" panose="02020603050405020304" pitchFamily="18" charset="0"/>
                <a:cs typeface="Times New Roman" panose="02020603050405020304" pitchFamily="18" charset="0"/>
              </a:rPr>
              <a:t> </a:t>
            </a:r>
          </a:p>
          <a:p>
            <a:pPr marL="457200" indent="-342360" algn="just">
              <a:lnSpc>
                <a:spcPct val="115000"/>
              </a:lnSpc>
              <a:buClr>
                <a:srgbClr val="000000"/>
              </a:buClr>
              <a:buFont typeface="Old Standard TT"/>
              <a:buChar char="●"/>
            </a:pPr>
            <a:r>
              <a:rPr lang="en-US" sz="1600" dirty="0">
                <a:latin typeface="Times New Roman" panose="02020603050405020304" pitchFamily="18" charset="0"/>
                <a:cs typeface="Times New Roman" panose="02020603050405020304" pitchFamily="18" charset="0"/>
              </a:rPr>
              <a:t>Specification of technology.</a:t>
            </a:r>
          </a:p>
          <a:p>
            <a:pPr marL="457200" indent="-342360" algn="just">
              <a:lnSpc>
                <a:spcPct val="115000"/>
              </a:lnSpc>
              <a:buClr>
                <a:srgbClr val="000000"/>
              </a:buClr>
              <a:buFont typeface="Old Standard TT"/>
              <a:buChar char="●"/>
            </a:pPr>
            <a:r>
              <a:rPr lang="en-US" sz="1600" b="0" strike="noStrike" spc="-1" dirty="0">
                <a:latin typeface="Times New Roman" panose="02020603050405020304" pitchFamily="18" charset="0"/>
                <a:cs typeface="Times New Roman" panose="02020603050405020304" pitchFamily="18" charset="0"/>
              </a:rPr>
              <a:t>Information of Room.</a:t>
            </a:r>
          </a:p>
          <a:p>
            <a:pPr marL="457200" indent="-342360" algn="just">
              <a:lnSpc>
                <a:spcPct val="115000"/>
              </a:lnSpc>
              <a:buClr>
                <a:srgbClr val="000000"/>
              </a:buClr>
              <a:buFont typeface="Old Standard TT"/>
              <a:buChar char="●"/>
            </a:pPr>
            <a:r>
              <a:rPr lang="en-US" sz="1600" b="0" strike="noStrike" spc="-1" dirty="0">
                <a:latin typeface="Times New Roman" panose="02020603050405020304" pitchFamily="18" charset="0"/>
                <a:cs typeface="Times New Roman" panose="02020603050405020304" pitchFamily="18" charset="0"/>
              </a:rPr>
              <a:t>Entry Exit Mechanism.</a:t>
            </a:r>
          </a:p>
          <a:p>
            <a:pPr marL="457200" indent="-342360" algn="just">
              <a:lnSpc>
                <a:spcPct val="115000"/>
              </a:lnSpc>
              <a:buClr>
                <a:srgbClr val="000000"/>
              </a:buClr>
              <a:buFont typeface="Old Standard TT"/>
              <a:buChar char="●"/>
            </a:pPr>
            <a:r>
              <a:rPr lang="en-US" sz="1600" spc="-1" dirty="0">
                <a:latin typeface="Times New Roman" panose="02020603050405020304" pitchFamily="18" charset="0"/>
                <a:cs typeface="Times New Roman" panose="02020603050405020304" pitchFamily="18" charset="0"/>
              </a:rPr>
              <a:t>VR Gaze.</a:t>
            </a:r>
            <a:endParaRPr lang="en-IN" sz="1600" b="0" strike="noStrike" spc="-1" dirty="0">
              <a:latin typeface="Times New Roman" panose="02020603050405020304" pitchFamily="18" charset="0"/>
              <a:cs typeface="Times New Roman" panose="02020603050405020304" pitchFamily="18" charset="0"/>
            </a:endParaRPr>
          </a:p>
          <a:p>
            <a:pPr marL="457200" indent="-227880">
              <a:lnSpc>
                <a:spcPct val="115000"/>
              </a:lnSpc>
            </a:pPr>
            <a:endParaRPr lang="en-IN" sz="1800" b="0" strike="noStrike" spc="-1" dirty="0">
              <a:latin typeface="Arial"/>
            </a:endParaRPr>
          </a:p>
        </p:txBody>
      </p:sp>
    </p:spTree>
    <p:extLst>
      <p:ext uri="{BB962C8B-B14F-4D97-AF65-F5344CB8AC3E}">
        <p14:creationId xmlns:p14="http://schemas.microsoft.com/office/powerpoint/2010/main" val="85659846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CustomShape 1"/>
          <p:cNvSpPr/>
          <p:nvPr/>
        </p:nvSpPr>
        <p:spPr>
          <a:xfrm>
            <a:off x="512640" y="1893240"/>
            <a:ext cx="8118000" cy="1522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IN" sz="4200" b="1" strike="noStrike" spc="-1">
                <a:solidFill>
                  <a:srgbClr val="FFFBF0"/>
                </a:solidFill>
                <a:latin typeface="Old Standard TT"/>
                <a:ea typeface="Old Standard TT"/>
              </a:rPr>
              <a:t>4. Testing</a:t>
            </a:r>
            <a:endParaRPr lang="en-IN" sz="4200" b="0" strike="noStrike" spc="-1">
              <a:latin typeface="Arial"/>
            </a:endParaRPr>
          </a:p>
        </p:txBody>
      </p:sp>
      <p:sp>
        <p:nvSpPr>
          <p:cNvPr id="113" name="CustomShape 2"/>
          <p:cNvSpPr/>
          <p:nvPr/>
        </p:nvSpPr>
        <p:spPr>
          <a:xfrm>
            <a:off x="512640" y="3840480"/>
            <a:ext cx="8118000" cy="7869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ustomShape 1"/>
          <p:cNvSpPr/>
          <p:nvPr/>
        </p:nvSpPr>
        <p:spPr>
          <a:xfrm>
            <a:off x="512640" y="275400"/>
            <a:ext cx="8118000" cy="4761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1800" b="0" strike="noStrike" spc="-1" dirty="0">
                <a:solidFill>
                  <a:srgbClr val="FFFBF0"/>
                </a:solidFill>
                <a:latin typeface="Times New Roman"/>
                <a:ea typeface="Times New Roman"/>
              </a:rPr>
              <a:t>                                                    </a:t>
            </a:r>
            <a:r>
              <a:rPr lang="en-IN" sz="1800" b="0" strike="noStrike" spc="-1" dirty="0">
                <a:latin typeface="Times New Roman"/>
                <a:ea typeface="Times New Roman"/>
              </a:rPr>
              <a:t>A Project Report on</a:t>
            </a:r>
            <a:br>
              <a:rPr dirty="0"/>
            </a:br>
            <a:r>
              <a:rPr lang="en-US" dirty="0"/>
              <a:t>	                  </a:t>
            </a:r>
            <a:r>
              <a:rPr lang="en-IN" sz="2400" b="0" i="0" dirty="0">
                <a:effectLst/>
                <a:latin typeface="Times New Roman" panose="02020603050405020304" pitchFamily="18" charset="0"/>
                <a:cs typeface="Times New Roman" panose="02020603050405020304" pitchFamily="18" charset="0"/>
              </a:rPr>
              <a:t>Campus Walk-through Using VR</a:t>
            </a:r>
          </a:p>
          <a:p>
            <a:pPr>
              <a:lnSpc>
                <a:spcPct val="100000"/>
              </a:lnSpc>
            </a:pPr>
            <a:r>
              <a:rPr lang="en-IN" sz="1800" b="0" strike="noStrike" spc="-1" dirty="0">
                <a:latin typeface="Times New Roman"/>
                <a:ea typeface="Times New Roman"/>
              </a:rPr>
              <a:t>Submitted in partial </a:t>
            </a:r>
            <a:r>
              <a:rPr lang="en-IN" sz="1800" b="0" strike="noStrike" spc="-1" dirty="0" err="1">
                <a:latin typeface="Times New Roman"/>
                <a:ea typeface="Times New Roman"/>
              </a:rPr>
              <a:t>fulfillment</a:t>
            </a:r>
            <a:r>
              <a:rPr lang="en-IN" sz="1800" b="0" strike="noStrike" spc="-1" dirty="0">
                <a:latin typeface="Times New Roman"/>
                <a:ea typeface="Times New Roman"/>
              </a:rPr>
              <a:t> of the degree of</a:t>
            </a:r>
            <a:br>
              <a:rPr dirty="0"/>
            </a:br>
            <a:r>
              <a:rPr lang="en-IN" sz="1800" b="0" strike="noStrike" spc="-1" dirty="0">
                <a:latin typeface="Times New Roman"/>
                <a:ea typeface="Times New Roman"/>
              </a:rPr>
              <a:t>Bachelor of Engineering(Sem-8)</a:t>
            </a:r>
            <a:br>
              <a:rPr dirty="0"/>
            </a:br>
            <a:endParaRPr lang="en-US" dirty="0"/>
          </a:p>
          <a:p>
            <a:pPr>
              <a:lnSpc>
                <a:spcPct val="100000"/>
              </a:lnSpc>
            </a:pPr>
            <a:r>
              <a:rPr lang="en-IN" sz="1800" b="0" strike="noStrike" spc="-1" dirty="0">
                <a:solidFill>
                  <a:srgbClr val="FFFBF0"/>
                </a:solidFill>
                <a:latin typeface="Times New Roman"/>
                <a:ea typeface="Times New Roman"/>
              </a:rPr>
              <a:t>in</a:t>
            </a:r>
            <a:br>
              <a:rPr dirty="0"/>
            </a:br>
            <a:r>
              <a:rPr lang="en-IN" sz="1800" b="1" strike="noStrike" spc="-1" dirty="0">
                <a:solidFill>
                  <a:srgbClr val="FFFBF0"/>
                </a:solidFill>
                <a:latin typeface="Times New Roman"/>
                <a:ea typeface="Times New Roman"/>
              </a:rPr>
              <a:t>INFORMATION TECHNOLOGY</a:t>
            </a:r>
            <a:br>
              <a:rPr dirty="0"/>
            </a:br>
            <a:r>
              <a:rPr lang="en-IN" sz="1800" b="0" strike="noStrike" spc="-1" dirty="0">
                <a:solidFill>
                  <a:srgbClr val="FFFBF0"/>
                </a:solidFill>
                <a:latin typeface="Times New Roman"/>
                <a:ea typeface="Times New Roman"/>
              </a:rPr>
              <a:t>By</a:t>
            </a:r>
            <a:br>
              <a:rPr dirty="0"/>
            </a:br>
            <a:r>
              <a:rPr lang="en-IN" sz="1800" b="0" strike="noStrike" spc="-1" dirty="0">
                <a:solidFill>
                  <a:srgbClr val="FFFBF0"/>
                </a:solidFill>
                <a:latin typeface="Times New Roman"/>
                <a:ea typeface="Times New Roman"/>
              </a:rPr>
              <a:t>Mandar </a:t>
            </a:r>
            <a:r>
              <a:rPr lang="en-IN" sz="1800" b="0" strike="noStrike" spc="-1" dirty="0" err="1">
                <a:solidFill>
                  <a:srgbClr val="FFFBF0"/>
                </a:solidFill>
                <a:latin typeface="Times New Roman"/>
                <a:ea typeface="Times New Roman"/>
              </a:rPr>
              <a:t>Kumbhar</a:t>
            </a:r>
            <a:r>
              <a:rPr lang="en-IN" sz="1800" b="0" strike="noStrike" spc="-1" dirty="0">
                <a:solidFill>
                  <a:srgbClr val="FFFBF0"/>
                </a:solidFill>
                <a:latin typeface="Times New Roman"/>
                <a:ea typeface="Times New Roman"/>
              </a:rPr>
              <a:t> (17104017)</a:t>
            </a:r>
          </a:p>
          <a:p>
            <a:pPr>
              <a:lnSpc>
                <a:spcPct val="100000"/>
              </a:lnSpc>
            </a:pPr>
            <a:r>
              <a:rPr lang="en-IN" spc="-1" dirty="0">
                <a:solidFill>
                  <a:srgbClr val="FFFBF0"/>
                </a:solidFill>
                <a:latin typeface="Times New Roman"/>
                <a:ea typeface="Times New Roman"/>
              </a:rPr>
              <a:t>Sahil Naik </a:t>
            </a:r>
            <a:r>
              <a:rPr lang="en-IN" sz="1800" b="0" strike="noStrike" spc="-1" dirty="0">
                <a:solidFill>
                  <a:srgbClr val="FFFBF0"/>
                </a:solidFill>
                <a:latin typeface="Times New Roman"/>
                <a:ea typeface="Times New Roman"/>
              </a:rPr>
              <a:t>(17104054)</a:t>
            </a:r>
            <a:br>
              <a:rPr dirty="0"/>
            </a:br>
            <a:r>
              <a:rPr lang="en-IN" spc="-1" dirty="0">
                <a:solidFill>
                  <a:srgbClr val="FFFBF0"/>
                </a:solidFill>
                <a:latin typeface="Times New Roman"/>
              </a:rPr>
              <a:t>Rutvik Lathiya </a:t>
            </a:r>
            <a:r>
              <a:rPr lang="en-IN" sz="1800" b="0" strike="noStrike" spc="-1" dirty="0">
                <a:solidFill>
                  <a:srgbClr val="FFFBF0"/>
                </a:solidFill>
                <a:latin typeface="Times New Roman"/>
                <a:ea typeface="Times New Roman"/>
              </a:rPr>
              <a:t>(17104050)</a:t>
            </a:r>
            <a:br>
              <a:rPr dirty="0"/>
            </a:br>
            <a:br>
              <a:rPr dirty="0"/>
            </a:br>
            <a:r>
              <a:rPr lang="en-IN" sz="1800" b="0" strike="noStrike" spc="-1" dirty="0">
                <a:solidFill>
                  <a:srgbClr val="FFFBF0"/>
                </a:solidFill>
                <a:latin typeface="Times New Roman"/>
                <a:ea typeface="Times New Roman"/>
              </a:rPr>
              <a:t>Under the Guidance of</a:t>
            </a:r>
            <a:br>
              <a:rPr dirty="0"/>
            </a:br>
            <a:r>
              <a:rPr lang="en-IN" spc="-1" dirty="0">
                <a:solidFill>
                  <a:srgbClr val="FFFBF0"/>
                </a:solidFill>
                <a:latin typeface="Times New Roman"/>
                <a:ea typeface="Times New Roman"/>
              </a:rPr>
              <a:t>Prof. </a:t>
            </a:r>
            <a:r>
              <a:rPr lang="en-IN" spc="-1" dirty="0" err="1">
                <a:solidFill>
                  <a:srgbClr val="FFFBF0"/>
                </a:solidFill>
                <a:latin typeface="Times New Roman"/>
                <a:ea typeface="Times New Roman"/>
              </a:rPr>
              <a:t>Kaushiki</a:t>
            </a:r>
            <a:r>
              <a:rPr lang="en-IN" spc="-1" dirty="0">
                <a:solidFill>
                  <a:srgbClr val="FFFBF0"/>
                </a:solidFill>
                <a:latin typeface="Times New Roman"/>
                <a:ea typeface="Times New Roman"/>
              </a:rPr>
              <a:t> Upadhyaya</a:t>
            </a:r>
          </a:p>
          <a:p>
            <a:pPr>
              <a:lnSpc>
                <a:spcPct val="100000"/>
              </a:lnSpc>
            </a:pPr>
            <a:r>
              <a:rPr lang="en-IN" sz="1800" b="0" strike="noStrike" spc="-1" dirty="0">
                <a:solidFill>
                  <a:srgbClr val="FFFBF0"/>
                </a:solidFill>
                <a:latin typeface="Times New Roman"/>
                <a:ea typeface="Times New Roman"/>
              </a:rPr>
              <a:t>Prof. Nahid Shaikh</a:t>
            </a:r>
          </a:p>
          <a:p>
            <a:pPr>
              <a:lnSpc>
                <a:spcPct val="100000"/>
              </a:lnSpc>
            </a:pPr>
            <a:br>
              <a:rPr dirty="0"/>
            </a:br>
            <a:br>
              <a:rPr dirty="0"/>
            </a:br>
            <a:br>
              <a:rPr dirty="0"/>
            </a:br>
            <a:br>
              <a:rPr dirty="0"/>
            </a:br>
            <a:br>
              <a:rPr dirty="0"/>
            </a:b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2"/>
          <p:cNvSpPr/>
          <p:nvPr/>
        </p:nvSpPr>
        <p:spPr>
          <a:xfrm>
            <a:off x="311760" y="411126"/>
            <a:ext cx="8519760" cy="4167962"/>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114840">
              <a:lnSpc>
                <a:spcPct val="115000"/>
              </a:lnSpc>
              <a:buClr>
                <a:srgbClr val="000000"/>
              </a:buClr>
            </a:pPr>
            <a:endParaRPr lang="en-IN" sz="1600" b="0" strike="noStrike" spc="-1" dirty="0">
              <a:latin typeface="Arial"/>
            </a:endParaRPr>
          </a:p>
        </p:txBody>
      </p:sp>
      <p:pic>
        <p:nvPicPr>
          <p:cNvPr id="3" name="Picture 2">
            <a:extLst>
              <a:ext uri="{FF2B5EF4-FFF2-40B4-BE49-F238E27FC236}">
                <a16:creationId xmlns:a16="http://schemas.microsoft.com/office/drawing/2014/main" id="{55B5E788-B034-4313-9A08-E9346E378B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238" y="638251"/>
            <a:ext cx="7621746" cy="3713712"/>
          </a:xfrm>
          <a:prstGeom prst="rect">
            <a:avLst/>
          </a:prstGeom>
        </p:spPr>
      </p:pic>
    </p:spTree>
    <p:extLst>
      <p:ext uri="{BB962C8B-B14F-4D97-AF65-F5344CB8AC3E}">
        <p14:creationId xmlns:p14="http://schemas.microsoft.com/office/powerpoint/2010/main" val="166192539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2"/>
          <p:cNvSpPr/>
          <p:nvPr/>
        </p:nvSpPr>
        <p:spPr>
          <a:xfrm>
            <a:off x="311760" y="411126"/>
            <a:ext cx="8519760" cy="4167962"/>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114840">
              <a:lnSpc>
                <a:spcPct val="115000"/>
              </a:lnSpc>
              <a:buClr>
                <a:srgbClr val="000000"/>
              </a:buClr>
            </a:pPr>
            <a:endParaRPr lang="en-IN" sz="1600" b="0" strike="noStrike" spc="-1" dirty="0">
              <a:latin typeface="Arial"/>
            </a:endParaRPr>
          </a:p>
        </p:txBody>
      </p:sp>
      <p:pic>
        <p:nvPicPr>
          <p:cNvPr id="4" name="Picture 3">
            <a:extLst>
              <a:ext uri="{FF2B5EF4-FFF2-40B4-BE49-F238E27FC236}">
                <a16:creationId xmlns:a16="http://schemas.microsoft.com/office/drawing/2014/main" id="{C16C93DF-2BB3-483E-9D46-AADE45075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21" y="871642"/>
            <a:ext cx="7286838" cy="3246929"/>
          </a:xfrm>
          <a:prstGeom prst="rect">
            <a:avLst/>
          </a:prstGeom>
        </p:spPr>
      </p:pic>
    </p:spTree>
    <p:extLst>
      <p:ext uri="{BB962C8B-B14F-4D97-AF65-F5344CB8AC3E}">
        <p14:creationId xmlns:p14="http://schemas.microsoft.com/office/powerpoint/2010/main" val="360647891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ustomShape 1"/>
          <p:cNvSpPr/>
          <p:nvPr/>
        </p:nvSpPr>
        <p:spPr>
          <a:xfrm>
            <a:off x="512640" y="1893240"/>
            <a:ext cx="8118000" cy="1522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IN" sz="4200" b="1" strike="noStrike" spc="-1">
                <a:solidFill>
                  <a:srgbClr val="FFFBF0"/>
                </a:solidFill>
                <a:latin typeface="Old Standard TT"/>
                <a:ea typeface="Old Standard TT"/>
              </a:rPr>
              <a:t>5. Result</a:t>
            </a:r>
            <a:endParaRPr lang="en-IN" sz="4200" b="0" strike="noStrike" spc="-1">
              <a:latin typeface="Arial"/>
            </a:endParaRPr>
          </a:p>
        </p:txBody>
      </p:sp>
      <p:sp>
        <p:nvSpPr>
          <p:cNvPr id="115" name="CustomShape 2"/>
          <p:cNvSpPr/>
          <p:nvPr/>
        </p:nvSpPr>
        <p:spPr>
          <a:xfrm>
            <a:off x="512640" y="3840480"/>
            <a:ext cx="8118000" cy="7869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2"/>
          <p:cNvSpPr/>
          <p:nvPr/>
        </p:nvSpPr>
        <p:spPr>
          <a:xfrm>
            <a:off x="311760" y="411126"/>
            <a:ext cx="8519760" cy="4167962"/>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114840">
              <a:lnSpc>
                <a:spcPct val="115000"/>
              </a:lnSpc>
              <a:buClr>
                <a:srgbClr val="000000"/>
              </a:buClr>
            </a:pPr>
            <a:r>
              <a:rPr lang="en-IN" sz="1600" b="1" i="0" u="none" strike="noStrike" cap="none" baseline="0" dirty="0">
                <a:ln>
                  <a:noFill/>
                </a:ln>
                <a:solidFill>
                  <a:srgbClr val="000000"/>
                </a:solidFill>
                <a:latin typeface="Times New Roman" pitchFamily="18"/>
                <a:ea typeface="Noto Sans CJK SC Regular" pitchFamily="2"/>
                <a:cs typeface="Noto Sans CJK SC Regular" pitchFamily="2"/>
              </a:rPr>
              <a:t>Scene of room 317</a:t>
            </a:r>
          </a:p>
          <a:p>
            <a:pPr marL="114840">
              <a:lnSpc>
                <a:spcPct val="115000"/>
              </a:lnSpc>
              <a:buClr>
                <a:srgbClr val="000000"/>
              </a:buClr>
            </a:pPr>
            <a:endParaRPr lang="en-IN" sz="1600" b="0" strike="noStrike" spc="-1" dirty="0">
              <a:latin typeface="Arial"/>
            </a:endParaRPr>
          </a:p>
        </p:txBody>
      </p:sp>
      <p:pic>
        <p:nvPicPr>
          <p:cNvPr id="5" name="Picture 4">
            <a:extLst>
              <a:ext uri="{FF2B5EF4-FFF2-40B4-BE49-F238E27FC236}">
                <a16:creationId xmlns:a16="http://schemas.microsoft.com/office/drawing/2014/main" id="{71C10675-61E2-4EC4-BE78-235774F95280}"/>
              </a:ext>
            </a:extLst>
          </p:cNvPr>
          <p:cNvPicPr>
            <a:picLocks noChangeAspect="1"/>
          </p:cNvPicPr>
          <p:nvPr/>
        </p:nvPicPr>
        <p:blipFill>
          <a:blip r:embed="rId2">
            <a:lum/>
            <a:alphaModFix/>
          </a:blip>
          <a:srcRect/>
          <a:stretch>
            <a:fillRect/>
          </a:stretch>
        </p:blipFill>
        <p:spPr>
          <a:xfrm>
            <a:off x="654293" y="996405"/>
            <a:ext cx="7835414" cy="3856011"/>
          </a:xfrm>
          <a:prstGeom prst="rect">
            <a:avLst/>
          </a:prstGeom>
          <a:noFill/>
          <a:ln>
            <a:noFill/>
          </a:ln>
        </p:spPr>
      </p:pic>
    </p:spTree>
    <p:extLst>
      <p:ext uri="{BB962C8B-B14F-4D97-AF65-F5344CB8AC3E}">
        <p14:creationId xmlns:p14="http://schemas.microsoft.com/office/powerpoint/2010/main" val="262762636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2"/>
          <p:cNvSpPr/>
          <p:nvPr/>
        </p:nvSpPr>
        <p:spPr>
          <a:xfrm>
            <a:off x="311760" y="291084"/>
            <a:ext cx="8519760" cy="4288004"/>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0" marR="0" lvl="0" indent="0" algn="l" hangingPunct="0">
              <a:lnSpc>
                <a:spcPct val="93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IN" sz="1600" b="1" i="0" u="none" strike="noStrike" cap="none" baseline="0" dirty="0">
                <a:ln>
                  <a:noFill/>
                </a:ln>
                <a:solidFill>
                  <a:srgbClr val="000000"/>
                </a:solidFill>
                <a:latin typeface="Times New Roman" pitchFamily="18"/>
                <a:ea typeface="Noto Sans CJK SC Regular" pitchFamily="2"/>
                <a:cs typeface="Noto Sans CJK SC Regular" pitchFamily="2"/>
              </a:rPr>
              <a:t>Implemented the teleporting tiles to teleport around the scene to provide a real life walk-through.</a:t>
            </a:r>
          </a:p>
          <a:p>
            <a:pPr marL="114840">
              <a:lnSpc>
                <a:spcPct val="115000"/>
              </a:lnSpc>
              <a:buClr>
                <a:srgbClr val="000000"/>
              </a:buClr>
            </a:pPr>
            <a:endParaRPr lang="en-IN" sz="1600" b="0" strike="noStrike" spc="-1" dirty="0">
              <a:latin typeface="Arial"/>
            </a:endParaRPr>
          </a:p>
        </p:txBody>
      </p:sp>
      <p:pic>
        <p:nvPicPr>
          <p:cNvPr id="4" name="Picture 3">
            <a:extLst>
              <a:ext uri="{FF2B5EF4-FFF2-40B4-BE49-F238E27FC236}">
                <a16:creationId xmlns:a16="http://schemas.microsoft.com/office/drawing/2014/main" id="{890EEDCC-C4EA-4F47-BFC1-775A97C27F61}"/>
              </a:ext>
            </a:extLst>
          </p:cNvPr>
          <p:cNvPicPr>
            <a:picLocks noChangeAspect="1"/>
          </p:cNvPicPr>
          <p:nvPr/>
        </p:nvPicPr>
        <p:blipFill>
          <a:blip r:embed="rId2">
            <a:lum/>
            <a:alphaModFix/>
          </a:blip>
          <a:srcRect/>
          <a:stretch>
            <a:fillRect/>
          </a:stretch>
        </p:blipFill>
        <p:spPr>
          <a:xfrm>
            <a:off x="695257" y="909840"/>
            <a:ext cx="7558728" cy="4051337"/>
          </a:xfrm>
          <a:prstGeom prst="rect">
            <a:avLst/>
          </a:prstGeom>
          <a:noFill/>
          <a:ln>
            <a:noFill/>
          </a:ln>
        </p:spPr>
      </p:pic>
    </p:spTree>
    <p:extLst>
      <p:ext uri="{BB962C8B-B14F-4D97-AF65-F5344CB8AC3E}">
        <p14:creationId xmlns:p14="http://schemas.microsoft.com/office/powerpoint/2010/main" val="223927906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2"/>
          <p:cNvSpPr/>
          <p:nvPr/>
        </p:nvSpPr>
        <p:spPr>
          <a:xfrm>
            <a:off x="311760" y="291084"/>
            <a:ext cx="8519760" cy="4288004"/>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hangingPunct="0">
              <a:lnSpc>
                <a:spcPct val="93000"/>
              </a:lnSpc>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IN" sz="1600" b="1" i="0" u="none" strike="noStrike" cap="none" baseline="0" dirty="0">
                <a:ln>
                  <a:noFill/>
                </a:ln>
                <a:solidFill>
                  <a:srgbClr val="000000"/>
                </a:solidFill>
                <a:latin typeface="Times New Roman" pitchFamily="18"/>
                <a:ea typeface="Noto Sans CJK SC Regular" pitchFamily="2"/>
                <a:cs typeface="Noto Sans CJK SC Regular" pitchFamily="2"/>
              </a:rPr>
              <a:t>Implemented the information panel popping up on seeing on a specific object in a scene.</a:t>
            </a:r>
          </a:p>
          <a:p>
            <a:pPr marL="114840">
              <a:lnSpc>
                <a:spcPct val="115000"/>
              </a:lnSpc>
              <a:buClr>
                <a:srgbClr val="000000"/>
              </a:buClr>
            </a:pPr>
            <a:endParaRPr lang="en-IN" sz="1600" b="0" strike="noStrike" spc="-1" dirty="0">
              <a:latin typeface="Arial"/>
            </a:endParaRPr>
          </a:p>
        </p:txBody>
      </p:sp>
      <p:pic>
        <p:nvPicPr>
          <p:cNvPr id="5" name="Picture 4">
            <a:extLst>
              <a:ext uri="{FF2B5EF4-FFF2-40B4-BE49-F238E27FC236}">
                <a16:creationId xmlns:a16="http://schemas.microsoft.com/office/drawing/2014/main" id="{0849A9E6-7002-485E-9334-016043D1C9B0}"/>
              </a:ext>
            </a:extLst>
          </p:cNvPr>
          <p:cNvPicPr>
            <a:picLocks noChangeAspect="1"/>
          </p:cNvPicPr>
          <p:nvPr/>
        </p:nvPicPr>
        <p:blipFill>
          <a:blip r:embed="rId2">
            <a:lum/>
            <a:alphaModFix/>
          </a:blip>
          <a:srcRect/>
          <a:stretch>
            <a:fillRect/>
          </a:stretch>
        </p:blipFill>
        <p:spPr>
          <a:xfrm>
            <a:off x="739176" y="734484"/>
            <a:ext cx="7665648" cy="4117932"/>
          </a:xfrm>
          <a:prstGeom prst="rect">
            <a:avLst/>
          </a:prstGeom>
          <a:noFill/>
          <a:ln>
            <a:noFill/>
          </a:ln>
        </p:spPr>
      </p:pic>
    </p:spTree>
    <p:extLst>
      <p:ext uri="{BB962C8B-B14F-4D97-AF65-F5344CB8AC3E}">
        <p14:creationId xmlns:p14="http://schemas.microsoft.com/office/powerpoint/2010/main" val="25401665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2"/>
          <p:cNvSpPr/>
          <p:nvPr/>
        </p:nvSpPr>
        <p:spPr>
          <a:xfrm>
            <a:off x="311760" y="291084"/>
            <a:ext cx="8519760" cy="4288004"/>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0" marR="0" lvl="0" indent="0" algn="l" hangingPunct="0">
              <a:lnSpc>
                <a:spcPct val="93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IN" sz="1600" b="1" i="0" u="none" strike="noStrike" cap="none" baseline="0" dirty="0">
                <a:ln>
                  <a:noFill/>
                </a:ln>
                <a:solidFill>
                  <a:srgbClr val="000000"/>
                </a:solidFill>
                <a:latin typeface="Times New Roman" pitchFamily="18"/>
                <a:ea typeface="Noto Sans CJK SC Regular" pitchFamily="2"/>
                <a:cs typeface="Noto Sans CJK SC Regular" pitchFamily="2"/>
              </a:rPr>
              <a:t>Implemented the entry and exit mechanism to enter and exit a room in scene.</a:t>
            </a:r>
          </a:p>
          <a:p>
            <a:pPr marL="114840">
              <a:lnSpc>
                <a:spcPct val="115000"/>
              </a:lnSpc>
              <a:buClr>
                <a:srgbClr val="000000"/>
              </a:buClr>
            </a:pPr>
            <a:endParaRPr lang="en-IN" sz="1600" b="0" strike="noStrike" spc="-1" dirty="0">
              <a:latin typeface="Arial"/>
            </a:endParaRPr>
          </a:p>
        </p:txBody>
      </p:sp>
      <p:pic>
        <p:nvPicPr>
          <p:cNvPr id="4" name="Picture 3">
            <a:extLst>
              <a:ext uri="{FF2B5EF4-FFF2-40B4-BE49-F238E27FC236}">
                <a16:creationId xmlns:a16="http://schemas.microsoft.com/office/drawing/2014/main" id="{E3E5387D-5874-4213-9E5B-6B4146B3B292}"/>
              </a:ext>
            </a:extLst>
          </p:cNvPr>
          <p:cNvPicPr>
            <a:picLocks noChangeAspect="1"/>
          </p:cNvPicPr>
          <p:nvPr/>
        </p:nvPicPr>
        <p:blipFill>
          <a:blip r:embed="rId2">
            <a:lum/>
            <a:alphaModFix/>
          </a:blip>
          <a:srcRect/>
          <a:stretch>
            <a:fillRect/>
          </a:stretch>
        </p:blipFill>
        <p:spPr>
          <a:xfrm>
            <a:off x="1036764" y="727974"/>
            <a:ext cx="7070472" cy="4124442"/>
          </a:xfrm>
          <a:prstGeom prst="rect">
            <a:avLst/>
          </a:prstGeom>
          <a:noFill/>
          <a:ln>
            <a:noFill/>
          </a:ln>
        </p:spPr>
      </p:pic>
    </p:spTree>
    <p:extLst>
      <p:ext uri="{BB962C8B-B14F-4D97-AF65-F5344CB8AC3E}">
        <p14:creationId xmlns:p14="http://schemas.microsoft.com/office/powerpoint/2010/main" val="49019705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CustomShape 1"/>
          <p:cNvSpPr/>
          <p:nvPr/>
        </p:nvSpPr>
        <p:spPr>
          <a:xfrm>
            <a:off x="512640" y="1893240"/>
            <a:ext cx="8118000" cy="1522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IN" sz="4200" b="1" strike="noStrike" spc="-1" dirty="0">
                <a:solidFill>
                  <a:srgbClr val="FFFBF0"/>
                </a:solidFill>
                <a:latin typeface="Old Standard TT"/>
                <a:ea typeface="Old Standard TT"/>
              </a:rPr>
              <a:t>6. Conclusion and Future Scope</a:t>
            </a:r>
            <a:endParaRPr lang="en-IN" sz="4200" b="0" strike="noStrike" spc="-1" dirty="0">
              <a:latin typeface="Arial"/>
            </a:endParaRPr>
          </a:p>
        </p:txBody>
      </p:sp>
      <p:sp>
        <p:nvSpPr>
          <p:cNvPr id="117" name="CustomShape 2"/>
          <p:cNvSpPr/>
          <p:nvPr/>
        </p:nvSpPr>
        <p:spPr>
          <a:xfrm>
            <a:off x="512640" y="3840480"/>
            <a:ext cx="8118000" cy="7869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dirty="0">
                <a:solidFill>
                  <a:srgbClr val="000000"/>
                </a:solidFill>
                <a:latin typeface="Times New Roman"/>
                <a:ea typeface="Times New Roman"/>
              </a:rPr>
              <a:t> </a:t>
            </a:r>
            <a:r>
              <a:rPr lang="en-IN" sz="3000" b="1" spc="-1" dirty="0">
                <a:solidFill>
                  <a:srgbClr val="000000"/>
                </a:solidFill>
                <a:latin typeface="Times New Roman"/>
                <a:ea typeface="Times New Roman"/>
              </a:rPr>
              <a:t>Conclusion</a:t>
            </a:r>
            <a:endParaRPr lang="en-IN" sz="3000" b="0" strike="noStrike" spc="-1" dirty="0">
              <a:latin typeface="Arial"/>
            </a:endParaRPr>
          </a:p>
        </p:txBody>
      </p:sp>
      <p:sp>
        <p:nvSpPr>
          <p:cNvPr id="119" name="CustomShape 2"/>
          <p:cNvSpPr/>
          <p:nvPr/>
        </p:nvSpPr>
        <p:spPr>
          <a:xfrm>
            <a:off x="311760" y="1171440"/>
            <a:ext cx="8519760" cy="3407648"/>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114840" algn="just">
              <a:lnSpc>
                <a:spcPct val="115000"/>
              </a:lnSpc>
              <a:buClr>
                <a:srgbClr val="000000"/>
              </a:buClr>
            </a:pPr>
            <a:r>
              <a:rPr lang="en-US" sz="1600" dirty="0">
                <a:latin typeface="Times New Roman" panose="02020603050405020304" pitchFamily="18" charset="0"/>
                <a:cs typeface="Times New Roman" panose="02020603050405020304" pitchFamily="18" charset="0"/>
              </a:rPr>
              <a:t>By just sitting at one place in reality the user can have experience of virtual roaming through this VR application. This application has provided interactive walk-through through various interaction mechanisms which include teleporting technique for virtual roaming other than controllers to avoid motion sickness, displaying information on pointing to a particular object, entry and exit mechanism to enter and exit a particular room. Also learned modeling technologies like Blender and unity 3d and about various prefabs and scripts of Google VR plugins. Through this application, users can get information about the facilities provided by college and experience college campus as they are visiting it in real life</a:t>
            </a:r>
            <a:r>
              <a:rPr lang="en-IN" sz="1600" spc="-1" dirty="0">
                <a:solidFill>
                  <a:srgbClr val="000000"/>
                </a:solidFill>
                <a:latin typeface="Times New Roman" panose="02020603050405020304" pitchFamily="18" charset="0"/>
                <a:cs typeface="Times New Roman" panose="02020603050405020304" pitchFamily="18" charset="0"/>
              </a:rPr>
              <a:t>.</a:t>
            </a:r>
            <a:r>
              <a:rPr lang="en-IN" sz="1600" spc="-1" dirty="0">
                <a:solidFill>
                  <a:srgbClr val="000000"/>
                </a:solidFill>
                <a:latin typeface="Times New Roman" panose="02020603050405020304" pitchFamily="18" charset="0"/>
                <a:ea typeface="Old Standard TT"/>
                <a:cs typeface="Times New Roman" panose="02020603050405020304" pitchFamily="18" charset="0"/>
              </a:rPr>
              <a:t>              </a:t>
            </a:r>
            <a:endParaRPr lang="en-IN" sz="1600" spc="-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3000" b="1" spc="-1" dirty="0">
                <a:solidFill>
                  <a:srgbClr val="000000"/>
                </a:solidFill>
                <a:latin typeface="Times New Roman"/>
              </a:rPr>
              <a:t>F</a:t>
            </a:r>
            <a:r>
              <a:rPr lang="en-IN" sz="3000" b="1" spc="-1" dirty="0" err="1">
                <a:solidFill>
                  <a:srgbClr val="000000"/>
                </a:solidFill>
                <a:latin typeface="Times New Roman"/>
              </a:rPr>
              <a:t>uture</a:t>
            </a:r>
            <a:r>
              <a:rPr lang="en-IN" sz="3000" b="1" spc="-1" dirty="0">
                <a:solidFill>
                  <a:srgbClr val="000000"/>
                </a:solidFill>
                <a:latin typeface="Times New Roman"/>
              </a:rPr>
              <a:t> Scope</a:t>
            </a:r>
            <a:endParaRPr lang="en-IN" sz="3000" b="0" strike="noStrike" spc="-1" dirty="0">
              <a:latin typeface="Arial"/>
            </a:endParaRPr>
          </a:p>
        </p:txBody>
      </p:sp>
      <p:sp>
        <p:nvSpPr>
          <p:cNvPr id="119" name="CustomShape 2"/>
          <p:cNvSpPr/>
          <p:nvPr/>
        </p:nvSpPr>
        <p:spPr>
          <a:xfrm>
            <a:off x="311760" y="1171440"/>
            <a:ext cx="8519760" cy="3407648"/>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114840" algn="just">
              <a:lnSpc>
                <a:spcPct val="115000"/>
              </a:lnSpc>
              <a:buClr>
                <a:srgbClr val="000000"/>
              </a:buClr>
            </a:pPr>
            <a:r>
              <a:rPr lang="en-US" sz="1600" dirty="0">
                <a:latin typeface="Times New Roman" panose="02020603050405020304" pitchFamily="18" charset="0"/>
                <a:cs typeface="Times New Roman" panose="02020603050405020304" pitchFamily="18" charset="0"/>
              </a:rPr>
              <a:t>In addition to this, we can also add more features to our application like security in terms of authentication and we can also add an animation of tour guide which will guide us in our whole tour. An artificial intelligence system could also be implemented so if the user has some questions regarding college, it could be answered by this system.</a:t>
            </a:r>
            <a:endParaRPr lang="en-IN" sz="1600" spc="-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684982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512640" y="1893240"/>
            <a:ext cx="8118000" cy="1522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gn="ctr">
              <a:lnSpc>
                <a:spcPct val="100000"/>
              </a:lnSpc>
            </a:pPr>
            <a:r>
              <a:rPr lang="en-IN" sz="4000" b="1" strike="noStrike" spc="-1">
                <a:solidFill>
                  <a:srgbClr val="FFFBF0"/>
                </a:solidFill>
                <a:latin typeface="Times New Roman"/>
                <a:ea typeface="Times New Roman"/>
              </a:rPr>
              <a:t>1.Project Conception and Initiation</a:t>
            </a:r>
            <a:endParaRPr lang="en-IN" sz="4000" b="0" strike="noStrike" spc="-1">
              <a:latin typeface="Arial"/>
            </a:endParaRPr>
          </a:p>
        </p:txBody>
      </p:sp>
      <p:sp>
        <p:nvSpPr>
          <p:cNvPr id="83" name="CustomShape 2"/>
          <p:cNvSpPr/>
          <p:nvPr/>
        </p:nvSpPr>
        <p:spPr>
          <a:xfrm>
            <a:off x="512640" y="3840480"/>
            <a:ext cx="8118000" cy="7869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dirty="0">
                <a:solidFill>
                  <a:srgbClr val="000000"/>
                </a:solidFill>
                <a:latin typeface="Times New Roman"/>
                <a:ea typeface="Times New Roman"/>
              </a:rPr>
              <a:t> References</a:t>
            </a:r>
            <a:endParaRPr lang="en-IN" sz="3000" b="0" strike="noStrike" spc="-1" dirty="0">
              <a:latin typeface="Arial"/>
            </a:endParaRPr>
          </a:p>
        </p:txBody>
      </p:sp>
      <p:sp>
        <p:nvSpPr>
          <p:cNvPr id="119" name="CustomShape 2"/>
          <p:cNvSpPr/>
          <p:nvPr/>
        </p:nvSpPr>
        <p:spPr>
          <a:xfrm>
            <a:off x="311760" y="1171440"/>
            <a:ext cx="8519760" cy="3407648"/>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457200" indent="-342360" algn="just">
              <a:lnSpc>
                <a:spcPct val="115000"/>
              </a:lnSpc>
              <a:buClr>
                <a:srgbClr val="000000"/>
              </a:buClr>
              <a:buFont typeface="Old Standard TT"/>
              <a:buChar char="●"/>
            </a:pPr>
            <a:r>
              <a:rPr lang="en-US" sz="1600" dirty="0" err="1">
                <a:latin typeface="Times New Roman" panose="02020603050405020304" pitchFamily="18" charset="0"/>
                <a:cs typeface="Times New Roman" panose="02020603050405020304" pitchFamily="18" charset="0"/>
              </a:rPr>
              <a:t>Ziguang</a:t>
            </a:r>
            <a:r>
              <a:rPr lang="en-US" sz="1600" dirty="0">
                <a:latin typeface="Times New Roman" panose="02020603050405020304" pitchFamily="18" charset="0"/>
                <a:cs typeface="Times New Roman" panose="02020603050405020304" pitchFamily="18" charset="0"/>
              </a:rPr>
              <a:t> Sun, Qin Wang and </a:t>
            </a:r>
            <a:r>
              <a:rPr lang="en-US" sz="1600" dirty="0" err="1">
                <a:latin typeface="Times New Roman" panose="02020603050405020304" pitchFamily="18" charset="0"/>
                <a:cs typeface="Times New Roman" panose="02020603050405020304" pitchFamily="18" charset="0"/>
              </a:rPr>
              <a:t>Zengfang</a:t>
            </a:r>
            <a:r>
              <a:rPr lang="en-US" sz="1600" dirty="0">
                <a:latin typeface="Times New Roman" panose="02020603050405020304" pitchFamily="18" charset="0"/>
                <a:cs typeface="Times New Roman" panose="02020603050405020304" pitchFamily="18" charset="0"/>
              </a:rPr>
              <a:t> Zhang,” Interactive walk-through of the virtual campus based on VRML,” Computer-Aided Industrial Design and Conceptual Design, 2008. CAID/CD 2008. 9th International Conference on, Kunming, 2008, pp. 456-458.</a:t>
            </a:r>
            <a:r>
              <a:rPr lang="en-IN" sz="1600" b="0" strike="noStrike" spc="-1" dirty="0">
                <a:solidFill>
                  <a:srgbClr val="000000"/>
                </a:solidFill>
                <a:latin typeface="Times New Roman" panose="02020603050405020304" pitchFamily="18" charset="0"/>
                <a:ea typeface="Old Standard TT"/>
                <a:cs typeface="Times New Roman" panose="02020603050405020304" pitchFamily="18" charset="0"/>
              </a:rPr>
              <a:t>                 </a:t>
            </a:r>
            <a:endParaRPr lang="en-IN" sz="1600" b="0" strike="noStrike" spc="-1" dirty="0">
              <a:latin typeface="Times New Roman" panose="02020603050405020304" pitchFamily="18" charset="0"/>
              <a:cs typeface="Times New Roman" panose="02020603050405020304" pitchFamily="18" charset="0"/>
            </a:endParaRPr>
          </a:p>
          <a:p>
            <a:pPr marL="457200" indent="-342360" algn="just">
              <a:lnSpc>
                <a:spcPct val="115000"/>
              </a:lnSpc>
              <a:buClr>
                <a:srgbClr val="000000"/>
              </a:buClr>
              <a:buFont typeface="Old Standard TT"/>
              <a:buChar char="●"/>
            </a:pPr>
            <a:r>
              <a:rPr lang="en-US" sz="1600" dirty="0">
                <a:latin typeface="Times New Roman" panose="02020603050405020304" pitchFamily="18" charset="0"/>
                <a:cs typeface="Times New Roman" panose="02020603050405020304" pitchFamily="18" charset="0"/>
              </a:rPr>
              <a:t>J. </a:t>
            </a:r>
            <a:r>
              <a:rPr lang="en-US" sz="1600" dirty="0" err="1">
                <a:latin typeface="Times New Roman" panose="02020603050405020304" pitchFamily="18" charset="0"/>
                <a:cs typeface="Times New Roman" panose="02020603050405020304" pitchFamily="18" charset="0"/>
              </a:rPr>
              <a:t>Jie</a:t>
            </a:r>
            <a:r>
              <a:rPr lang="en-US" sz="1600" dirty="0">
                <a:latin typeface="Times New Roman" panose="02020603050405020304" pitchFamily="18" charset="0"/>
                <a:cs typeface="Times New Roman" panose="02020603050405020304" pitchFamily="18" charset="0"/>
              </a:rPr>
              <a:t>, K. Yang and S. </a:t>
            </a:r>
            <a:r>
              <a:rPr lang="en-US" sz="1600" dirty="0" err="1">
                <a:latin typeface="Times New Roman" panose="02020603050405020304" pitchFamily="18" charset="0"/>
                <a:cs typeface="Times New Roman" panose="02020603050405020304" pitchFamily="18" charset="0"/>
              </a:rPr>
              <a:t>Haihui</a:t>
            </a:r>
            <a:r>
              <a:rPr lang="en-US" sz="1600" dirty="0">
                <a:latin typeface="Times New Roman" panose="02020603050405020304" pitchFamily="18" charset="0"/>
                <a:cs typeface="Times New Roman" panose="02020603050405020304" pitchFamily="18" charset="0"/>
              </a:rPr>
              <a:t>,” Study on the Virtual Natural Landscape Walkthrough by Using Unity 3D,” Computational and Information Sciences (ICCIS), 2013 Fifth International Conference on, </a:t>
            </a:r>
            <a:r>
              <a:rPr lang="en-US" sz="1600" dirty="0" err="1">
                <a:latin typeface="Times New Roman" panose="02020603050405020304" pitchFamily="18" charset="0"/>
                <a:cs typeface="Times New Roman" panose="02020603050405020304" pitchFamily="18" charset="0"/>
              </a:rPr>
              <a:t>Shiyang</a:t>
            </a:r>
            <a:r>
              <a:rPr lang="en-US" sz="1600" dirty="0">
                <a:latin typeface="Times New Roman" panose="02020603050405020304" pitchFamily="18" charset="0"/>
                <a:cs typeface="Times New Roman" panose="02020603050405020304" pitchFamily="18" charset="0"/>
              </a:rPr>
              <a:t>, 2013, pp. 1-4.</a:t>
            </a:r>
            <a:r>
              <a:rPr lang="en-IN" sz="1600" b="0" strike="noStrike" spc="-1" dirty="0">
                <a:solidFill>
                  <a:srgbClr val="000000"/>
                </a:solidFill>
                <a:latin typeface="Times New Roman" panose="02020603050405020304" pitchFamily="18" charset="0"/>
                <a:ea typeface="Old Standard TT"/>
                <a:cs typeface="Times New Roman" panose="02020603050405020304" pitchFamily="18" charset="0"/>
              </a:rPr>
              <a:t>  </a:t>
            </a:r>
          </a:p>
          <a:p>
            <a:pPr marL="457200" indent="-342360" algn="just">
              <a:lnSpc>
                <a:spcPct val="115000"/>
              </a:lnSpc>
              <a:buClr>
                <a:srgbClr val="000000"/>
              </a:buClr>
              <a:buFont typeface="Old Standard TT"/>
              <a:buChar char="●"/>
            </a:pPr>
            <a:r>
              <a:rPr lang="en-IN" sz="1600" dirty="0" err="1">
                <a:latin typeface="Times New Roman" panose="02020603050405020304" pitchFamily="18" charset="0"/>
                <a:cs typeface="Times New Roman" panose="02020603050405020304" pitchFamily="18" charset="0"/>
              </a:rPr>
              <a:t>Xue</a:t>
            </a:r>
            <a:r>
              <a:rPr lang="en-IN" sz="1600" dirty="0">
                <a:latin typeface="Times New Roman" panose="02020603050405020304" pitchFamily="18" charset="0"/>
                <a:cs typeface="Times New Roman" panose="02020603050405020304" pitchFamily="18" charset="0"/>
              </a:rPr>
              <a:t>-qin Chang, Dao-</a:t>
            </a:r>
            <a:r>
              <a:rPr lang="en-IN" sz="1600" dirty="0" err="1">
                <a:latin typeface="Times New Roman" panose="02020603050405020304" pitchFamily="18" charset="0"/>
                <a:cs typeface="Times New Roman" panose="02020603050405020304" pitchFamily="18" charset="0"/>
              </a:rPr>
              <a:t>hua</a:t>
            </a:r>
            <a:r>
              <a:rPr lang="en-IN" sz="1600" dirty="0">
                <a:latin typeface="Times New Roman" panose="02020603050405020304" pitchFamily="18" charset="0"/>
                <a:cs typeface="Times New Roman" panose="02020603050405020304" pitchFamily="18" charset="0"/>
              </a:rPr>
              <a:t> ZHANG and Xin-</a:t>
            </a:r>
            <a:r>
              <a:rPr lang="en-IN" sz="1600" dirty="0" err="1">
                <a:latin typeface="Times New Roman" panose="02020603050405020304" pitchFamily="18" charset="0"/>
                <a:cs typeface="Times New Roman" panose="02020603050405020304" pitchFamily="18" charset="0"/>
              </a:rPr>
              <a:t>xin</a:t>
            </a:r>
            <a:r>
              <a:rPr lang="en-IN" sz="1600" dirty="0">
                <a:latin typeface="Times New Roman" panose="02020603050405020304" pitchFamily="18" charset="0"/>
                <a:cs typeface="Times New Roman" panose="02020603050405020304" pitchFamily="18" charset="0"/>
              </a:rPr>
              <a:t> JIN. Application of Virtual Reality Technology in Distance Learning. International Journal of Emerging Technologies in Learning (</a:t>
            </a:r>
            <a:r>
              <a:rPr lang="en-IN" sz="1600" dirty="0" err="1">
                <a:latin typeface="Times New Roman" panose="02020603050405020304" pitchFamily="18" charset="0"/>
                <a:cs typeface="Times New Roman" panose="02020603050405020304" pitchFamily="18" charset="0"/>
              </a:rPr>
              <a:t>iJET</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S.l.</a:t>
            </a:r>
            <a:r>
              <a:rPr lang="en-IN" sz="1600" dirty="0">
                <a:latin typeface="Times New Roman" panose="02020603050405020304" pitchFamily="18" charset="0"/>
                <a:cs typeface="Times New Roman" panose="02020603050405020304" pitchFamily="18" charset="0"/>
              </a:rPr>
              <a:t>], v. 11, n. 11, p. pp. 76-79, Nov. 2016. ISSN 1863-0383.</a:t>
            </a:r>
          </a:p>
          <a:p>
            <a:pPr marL="457200" indent="-342360" algn="just">
              <a:lnSpc>
                <a:spcPct val="115000"/>
              </a:lnSpc>
              <a:buClr>
                <a:srgbClr val="000000"/>
              </a:buClr>
              <a:buFont typeface="Old Standard TT"/>
              <a:buChar char="●"/>
            </a:pPr>
            <a:r>
              <a:rPr lang="en-US" sz="1600" dirty="0">
                <a:latin typeface="Times New Roman" panose="02020603050405020304" pitchFamily="18" charset="0"/>
                <a:cs typeface="Times New Roman" panose="02020603050405020304" pitchFamily="18" charset="0"/>
              </a:rPr>
              <a:t>Gilson </a:t>
            </a:r>
            <a:r>
              <a:rPr lang="en-US" sz="1600" dirty="0" err="1">
                <a:latin typeface="Times New Roman" panose="02020603050405020304" pitchFamily="18" charset="0"/>
                <a:cs typeface="Times New Roman" panose="02020603050405020304" pitchFamily="18" charset="0"/>
              </a:rPr>
              <a:t>Giraldi</a:t>
            </a:r>
            <a:r>
              <a:rPr lang="en-US" sz="1600" dirty="0">
                <a:latin typeface="Times New Roman" panose="02020603050405020304" pitchFamily="18" charset="0"/>
                <a:cs typeface="Times New Roman" panose="02020603050405020304" pitchFamily="18" charset="0"/>
              </a:rPr>
              <a:t>, R. S. (n.d.), “Introduction to virtual reality https://doi.org/10.1109/ VR.2003.119117. </a:t>
            </a:r>
            <a:r>
              <a:rPr lang="en-IN" sz="1600" b="0" strike="noStrike" spc="-1" dirty="0">
                <a:solidFill>
                  <a:srgbClr val="000000"/>
                </a:solidFill>
                <a:latin typeface="Times New Roman" panose="02020603050405020304" pitchFamily="18" charset="0"/>
                <a:ea typeface="Old Standard TT"/>
                <a:cs typeface="Times New Roman" panose="02020603050405020304" pitchFamily="18" charset="0"/>
              </a:rPr>
              <a:t>        </a:t>
            </a:r>
            <a:endParaRPr lang="en-IN" sz="1600" b="0" strike="noStrike" spc="-1" dirty="0">
              <a:latin typeface="Times New Roman" panose="02020603050405020304" pitchFamily="18" charset="0"/>
              <a:cs typeface="Times New Roman" panose="02020603050405020304" pitchFamily="18" charset="0"/>
            </a:endParaRPr>
          </a:p>
          <a:p>
            <a:pPr marL="457200" indent="-227880">
              <a:lnSpc>
                <a:spcPct val="115000"/>
              </a:lnSpc>
            </a:pPr>
            <a:endParaRPr lang="en-IN" sz="1800" b="0" strike="noStrike" spc="-1" dirty="0">
              <a:latin typeface="Arial"/>
            </a:endParaRPr>
          </a:p>
        </p:txBody>
      </p:sp>
    </p:spTree>
    <p:extLst>
      <p:ext uri="{BB962C8B-B14F-4D97-AF65-F5344CB8AC3E}">
        <p14:creationId xmlns:p14="http://schemas.microsoft.com/office/powerpoint/2010/main" val="286290463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2"/>
          <p:cNvSpPr/>
          <p:nvPr/>
        </p:nvSpPr>
        <p:spPr>
          <a:xfrm>
            <a:off x="311760" y="411126"/>
            <a:ext cx="8519760" cy="4167962"/>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457200" indent="-342360" algn="just">
              <a:lnSpc>
                <a:spcPct val="115000"/>
              </a:lnSpc>
              <a:buClr>
                <a:srgbClr val="000000"/>
              </a:buClr>
              <a:buFont typeface="Old Standard TT"/>
              <a:buChar char="●"/>
            </a:pPr>
            <a:r>
              <a:rPr lang="en-IN" sz="1600" dirty="0">
                <a:latin typeface="Times New Roman" panose="02020603050405020304" pitchFamily="18" charset="0"/>
                <a:cs typeface="Times New Roman" panose="02020603050405020304" pitchFamily="18" charset="0"/>
              </a:rPr>
              <a:t>Martin-Gutierrez, J., Mora, C. E., </a:t>
            </a:r>
            <a:r>
              <a:rPr lang="en-IN" sz="1600" dirty="0" err="1">
                <a:latin typeface="Times New Roman" panose="02020603050405020304" pitchFamily="18" charset="0"/>
                <a:cs typeface="Times New Roman" panose="02020603050405020304" pitchFamily="18" charset="0"/>
              </a:rPr>
              <a:t>Anorbe</a:t>
            </a:r>
            <a:r>
              <a:rPr lang="en-IN" sz="1600" dirty="0">
                <a:latin typeface="Times New Roman" panose="02020603050405020304" pitchFamily="18" charset="0"/>
                <a:cs typeface="Times New Roman" panose="02020603050405020304" pitchFamily="18" charset="0"/>
              </a:rPr>
              <a:t>-Diaz, B., and </a:t>
            </a:r>
            <a:r>
              <a:rPr lang="en-IN" sz="1600" dirty="0" err="1">
                <a:latin typeface="Times New Roman" panose="02020603050405020304" pitchFamily="18" charset="0"/>
                <a:cs typeface="Times New Roman" panose="02020603050405020304" pitchFamily="18" charset="0"/>
              </a:rPr>
              <a:t>GonzalezMarrero</a:t>
            </a:r>
            <a:r>
              <a:rPr lang="en-IN" sz="1600" dirty="0">
                <a:latin typeface="Times New Roman" panose="02020603050405020304" pitchFamily="18" charset="0"/>
                <a:cs typeface="Times New Roman" panose="02020603050405020304" pitchFamily="18" charset="0"/>
              </a:rPr>
              <a:t>, A. (2017),” Virtual technologies trends in education”, Eurasia Journal of Mathematics, Science and Technology Education, 13(2), 469–486.https://doi.org/10.12973/ eurasia.2017.00626 ISSN No 1305- 8223.</a:t>
            </a:r>
            <a:endParaRPr lang="en-IN" sz="1600" b="0" strike="noStrike" spc="-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250500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0" strike="noStrike" spc="-1" dirty="0">
                <a:solidFill>
                  <a:srgbClr val="000000"/>
                </a:solidFill>
                <a:latin typeface="Old Standard TT"/>
              </a:rPr>
              <a:t>Paper Publication</a:t>
            </a:r>
          </a:p>
          <a:p>
            <a:pPr>
              <a:lnSpc>
                <a:spcPct val="100000"/>
              </a:lnSpc>
            </a:pPr>
            <a:endParaRPr lang="en-US" sz="1600" spc="-1" dirty="0">
              <a:solidFill>
                <a:srgbClr val="000000"/>
              </a:solidFill>
              <a:latin typeface="Times New Roman" panose="02020603050405020304" pitchFamily="18" charset="0"/>
              <a:cs typeface="Times New Roman" panose="02020603050405020304" pitchFamily="18" charset="0"/>
            </a:endParaRPr>
          </a:p>
          <a:p>
            <a:pPr>
              <a:lnSpc>
                <a:spcPct val="100000"/>
              </a:lnSpc>
            </a:pPr>
            <a:endParaRPr lang="en-US" sz="1600" spc="-1" dirty="0">
              <a:solidFill>
                <a:srgbClr val="000000"/>
              </a:solidFill>
              <a:latin typeface="Times New Roman" panose="02020603050405020304" pitchFamily="18" charset="0"/>
              <a:cs typeface="Times New Roman" panose="02020603050405020304" pitchFamily="18" charset="0"/>
            </a:endParaRPr>
          </a:p>
          <a:p>
            <a:pPr>
              <a:lnSpc>
                <a:spcPct val="100000"/>
              </a:lnSpc>
            </a:pPr>
            <a:r>
              <a:rPr lang="en-US" sz="1600" spc="-1" dirty="0">
                <a:solidFill>
                  <a:srgbClr val="000000"/>
                </a:solidFill>
                <a:latin typeface="Times New Roman" panose="02020603050405020304" pitchFamily="18" charset="0"/>
                <a:cs typeface="Times New Roman" panose="02020603050405020304" pitchFamily="18" charset="0"/>
              </a:rPr>
              <a:t>We have submitted our paper in three conferences that is Springer ICTIS 2021, IEEE ICSCCC 2021, and Springer ICACDS 2021.</a:t>
            </a:r>
            <a:endParaRPr lang="en-IN" sz="1600" spc="-1" dirty="0">
              <a:solidFill>
                <a:srgbClr val="000000"/>
              </a:solidFill>
              <a:latin typeface="Times New Roman" panose="02020603050405020304" pitchFamily="18" charset="0"/>
              <a:cs typeface="Times New Roman" panose="02020603050405020304" pitchFamily="18" charset="0"/>
            </a:endParaRPr>
          </a:p>
          <a:p>
            <a:pPr>
              <a:lnSpc>
                <a:spcPct val="100000"/>
              </a:lnSpc>
            </a:pPr>
            <a:endParaRPr lang="en-IN" sz="3000" b="0" strike="noStrike" spc="-1" dirty="0">
              <a:latin typeface="Arial"/>
            </a:endParaRPr>
          </a:p>
        </p:txBody>
      </p:sp>
      <p:sp>
        <p:nvSpPr>
          <p:cNvPr id="121"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512640" y="1893240"/>
            <a:ext cx="8118000" cy="1522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gn="ctr">
              <a:lnSpc>
                <a:spcPct val="100000"/>
              </a:lnSpc>
            </a:pPr>
            <a:r>
              <a:rPr lang="en-IN" sz="4200" b="1" strike="noStrike" spc="-1">
                <a:solidFill>
                  <a:srgbClr val="FFFBF0"/>
                </a:solidFill>
                <a:latin typeface="Times New Roman"/>
                <a:ea typeface="Times New Roman"/>
              </a:rPr>
              <a:t>Thank You</a:t>
            </a:r>
            <a:endParaRPr lang="en-IN" sz="4200" b="0" strike="noStrike" spc="-1">
              <a:latin typeface="Arial"/>
            </a:endParaRPr>
          </a:p>
        </p:txBody>
      </p:sp>
      <p:sp>
        <p:nvSpPr>
          <p:cNvPr id="123" name="CustomShape 2"/>
          <p:cNvSpPr/>
          <p:nvPr/>
        </p:nvSpPr>
        <p:spPr>
          <a:xfrm>
            <a:off x="512640" y="3840480"/>
            <a:ext cx="8118000" cy="7869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dirty="0">
                <a:solidFill>
                  <a:srgbClr val="000000"/>
                </a:solidFill>
                <a:latin typeface="Times New Roman"/>
                <a:ea typeface="Times New Roman"/>
              </a:rPr>
              <a:t>1.1 Abstract</a:t>
            </a:r>
            <a:endParaRPr lang="en-IN" sz="3000" b="0" strike="noStrike" spc="-1" dirty="0">
              <a:latin typeface="Arial"/>
            </a:endParaRPr>
          </a:p>
        </p:txBody>
      </p:sp>
      <p:sp>
        <p:nvSpPr>
          <p:cNvPr id="85"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114840" algn="just">
              <a:lnSpc>
                <a:spcPct val="115000"/>
              </a:lnSpc>
              <a:buClr>
                <a:srgbClr val="000000"/>
              </a:buClr>
            </a:pPr>
            <a:r>
              <a:rPr lang="en-US" sz="1600" dirty="0">
                <a:latin typeface="Times New Roman" panose="02020603050405020304" pitchFamily="18" charset="0"/>
                <a:cs typeface="Times New Roman" panose="02020603050405020304" pitchFamily="18" charset="0"/>
              </a:rPr>
              <a:t>Virtual campus acts as an interactive walk-through application that is based on Virtual Reality. This paper explains all phases of building the virtual campus starting from requirement gathering to building the final application, which includes other phases such as modeling, texture mapping, and scripting. This Virtual Reality application can be used by the institute to introduce students, newcomers, to the campus with a Virtual Model of the college and make them familiar with the facilities available. It will provide a real-life walkthrough of the campus while being stationary with VR ready devices. It uses Blender for preparing 3d models, unity 3d to prepare the structural model, and adding user interaction to an application through scripts and Google VR plugins.</a:t>
            </a:r>
            <a:r>
              <a:rPr lang="en-IN" sz="1600" b="0" strike="noStrike" spc="-1" dirty="0">
                <a:solidFill>
                  <a:srgbClr val="000000"/>
                </a:solidFill>
                <a:latin typeface="Times New Roman" panose="02020603050405020304" pitchFamily="18" charset="0"/>
                <a:ea typeface="Old Standard TT"/>
                <a:cs typeface="Times New Roman" panose="02020603050405020304" pitchFamily="18" charset="0"/>
              </a:rPr>
              <a:t>                                     </a:t>
            </a:r>
            <a:endParaRPr lang="en-IN" sz="1600" b="0" strike="noStrike" spc="-1" dirty="0">
              <a:latin typeface="Times New Roman" panose="02020603050405020304" pitchFamily="18" charset="0"/>
              <a:cs typeface="Times New Roman" panose="02020603050405020304" pitchFamily="18" charset="0"/>
            </a:endParaRPr>
          </a:p>
          <a:p>
            <a:pPr marL="457200" indent="-227880">
              <a:lnSpc>
                <a:spcPct val="115000"/>
              </a:lnSpc>
            </a:pPr>
            <a:endParaRPr lang="en-IN" sz="1800" b="0" strike="noStrike" spc="-1" dirty="0">
              <a:latin typeface="Arial"/>
            </a:endParaRPr>
          </a:p>
        </p:txBody>
      </p:sp>
    </p:spTree>
  </p:cSld>
  <p:clrMapOvr>
    <a:masterClrMapping/>
  </p:clrMapOvr>
  <p:transition spd="slow">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1.2 Objectives</a:t>
            </a:r>
            <a:endParaRPr lang="en-IN" sz="3000" b="0" strike="noStrike" spc="-1">
              <a:latin typeface="Arial"/>
            </a:endParaRPr>
          </a:p>
        </p:txBody>
      </p:sp>
      <p:sp>
        <p:nvSpPr>
          <p:cNvPr id="87"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114840" indent="-342360" algn="just">
              <a:lnSpc>
                <a:spcPct val="115000"/>
              </a:lnSpc>
              <a:buClr>
                <a:srgbClr val="000000"/>
              </a:buClr>
              <a:buFont typeface="Old Standard TT"/>
              <a:buChar char="●"/>
            </a:pPr>
            <a:r>
              <a:rPr lang="en-US" sz="1600" dirty="0">
                <a:latin typeface="Times New Roman" panose="02020603050405020304" pitchFamily="18" charset="0"/>
                <a:cs typeface="Times New Roman" panose="02020603050405020304" pitchFamily="18" charset="0"/>
              </a:rPr>
              <a:t>To provide an interactive walk-through of college.</a:t>
            </a:r>
            <a:r>
              <a:rPr lang="en-IN" sz="1600" dirty="0">
                <a:latin typeface="Times New Roman" panose="02020603050405020304" pitchFamily="18" charset="0"/>
                <a:cs typeface="Times New Roman" panose="02020603050405020304" pitchFamily="18" charset="0"/>
              </a:rPr>
              <a:t>                                  </a:t>
            </a:r>
          </a:p>
          <a:p>
            <a:pPr marL="114840" indent="-342360" algn="just">
              <a:lnSpc>
                <a:spcPct val="115000"/>
              </a:lnSpc>
              <a:buClr>
                <a:srgbClr val="000000"/>
              </a:buClr>
              <a:buFont typeface="Old Standard TT"/>
              <a:buChar char="●"/>
            </a:pPr>
            <a:r>
              <a:rPr lang="en-US" sz="1600" dirty="0">
                <a:latin typeface="Times New Roman" panose="02020603050405020304" pitchFamily="18" charset="0"/>
                <a:cs typeface="Times New Roman" panose="02020603050405020304" pitchFamily="18" charset="0"/>
              </a:rPr>
              <a:t>To provide users with an actual feel and experience as there are visiting the campus in real life.</a:t>
            </a:r>
            <a:r>
              <a:rPr lang="en-IN" sz="1600" dirty="0">
                <a:latin typeface="Times New Roman" panose="02020603050405020304" pitchFamily="18" charset="0"/>
                <a:cs typeface="Times New Roman" panose="02020603050405020304" pitchFamily="18" charset="0"/>
              </a:rPr>
              <a:t>                      </a:t>
            </a:r>
          </a:p>
          <a:p>
            <a:pPr marL="114840" indent="-342360" algn="just">
              <a:lnSpc>
                <a:spcPct val="115000"/>
              </a:lnSpc>
              <a:buClr>
                <a:srgbClr val="000000"/>
              </a:buClr>
              <a:buFont typeface="Old Standard TT"/>
              <a:buChar char="●"/>
            </a:pPr>
            <a:r>
              <a:rPr lang="en-US" sz="1600" dirty="0">
                <a:latin typeface="Times New Roman" panose="02020603050405020304" pitchFamily="18" charset="0"/>
                <a:cs typeface="Times New Roman" panose="02020603050405020304" pitchFamily="18" charset="0"/>
              </a:rPr>
              <a:t>Displaying correct information about facilities and providing a navigation system to the user for efficient virtual roaming.</a:t>
            </a:r>
          </a:p>
          <a:p>
            <a:pPr marL="114840" indent="-342360" algn="just">
              <a:lnSpc>
                <a:spcPct val="115000"/>
              </a:lnSpc>
              <a:buClr>
                <a:srgbClr val="000000"/>
              </a:buClr>
              <a:buFont typeface="Old Standard TT"/>
              <a:buChar char="●"/>
            </a:pPr>
            <a:r>
              <a:rPr lang="en-US" sz="1600" dirty="0">
                <a:latin typeface="Times New Roman" panose="02020603050405020304" pitchFamily="18" charset="0"/>
                <a:cs typeface="Times New Roman" panose="02020603050405020304" pitchFamily="18" charset="0"/>
              </a:rPr>
              <a:t>Using teleporting technique for virtual roaming other than controllers to avoid motion sickness.</a:t>
            </a:r>
            <a:r>
              <a:rPr lang="en-IN" sz="1600" dirty="0">
                <a:latin typeface="Times New Roman" panose="02020603050405020304" pitchFamily="18" charset="0"/>
                <a:cs typeface="Times New Roman" panose="02020603050405020304" pitchFamily="18" charset="0"/>
              </a:rPr>
              <a:t>                </a:t>
            </a:r>
          </a:p>
          <a:p>
            <a:pPr marL="457200" indent="-227880">
              <a:lnSpc>
                <a:spcPct val="115000"/>
              </a:lnSpc>
            </a:pP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434343"/>
                </a:solidFill>
                <a:latin typeface="Times New Roman"/>
                <a:ea typeface="Times New Roman"/>
              </a:rPr>
              <a:t>1.3 Literature Review</a:t>
            </a:r>
            <a:endParaRPr lang="en-IN" sz="3000" b="0" strike="noStrike" spc="-1">
              <a:latin typeface="Arial"/>
            </a:endParaRPr>
          </a:p>
        </p:txBody>
      </p:sp>
      <p:sp>
        <p:nvSpPr>
          <p:cNvPr id="89" name="CustomShape 2"/>
          <p:cNvSpPr/>
          <p:nvPr/>
        </p:nvSpPr>
        <p:spPr>
          <a:xfrm>
            <a:off x="311760" y="1171439"/>
            <a:ext cx="8519760" cy="3719537"/>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457200" indent="-342360" algn="just">
              <a:lnSpc>
                <a:spcPct val="115000"/>
              </a:lnSpc>
              <a:buClr>
                <a:srgbClr val="000000"/>
              </a:buClr>
              <a:buFont typeface="Old Standard TT"/>
              <a:buChar char="●"/>
            </a:pPr>
            <a:r>
              <a:rPr lang="en-US" sz="1600" dirty="0">
                <a:latin typeface="Times New Roman" panose="02020603050405020304" pitchFamily="18" charset="0"/>
                <a:cs typeface="Times New Roman" panose="02020603050405020304" pitchFamily="18" charset="0"/>
              </a:rPr>
              <a:t>Gilson </a:t>
            </a:r>
            <a:r>
              <a:rPr lang="en-US" sz="1600" dirty="0" err="1">
                <a:latin typeface="Times New Roman" panose="02020603050405020304" pitchFamily="18" charset="0"/>
                <a:cs typeface="Times New Roman" panose="02020603050405020304" pitchFamily="18" charset="0"/>
              </a:rPr>
              <a:t>Giraldi</a:t>
            </a:r>
            <a:r>
              <a:rPr lang="en-US" sz="1600" dirty="0">
                <a:latin typeface="Times New Roman" panose="02020603050405020304" pitchFamily="18" charset="0"/>
                <a:cs typeface="Times New Roman" panose="02020603050405020304" pitchFamily="18" charset="0"/>
              </a:rPr>
              <a:t> et al. (2016), This paper has represented the basics of virtual reality and describes its application, how to interact with 3D computer-generated worlds. Also discussed virtual reality applied to scientific, visualization, medicine, and engineering and main perspectives of virtual reality and presents various virtual reality devices like Head mounted Displays, VR glasses, Crystal Eyes, Data glove, Cyber puck, explain various VR system like Cave immerse Desk, Infinity wall, Collaboration VR system. </a:t>
            </a:r>
            <a:r>
              <a:rPr lang="en-IN" sz="1600" b="0" strike="noStrike" spc="-1" dirty="0">
                <a:solidFill>
                  <a:srgbClr val="000000"/>
                </a:solidFill>
                <a:latin typeface="Times New Roman" panose="02020603050405020304" pitchFamily="18" charset="0"/>
                <a:ea typeface="Old Standard TT"/>
                <a:cs typeface="Times New Roman" panose="02020603050405020304" pitchFamily="18" charset="0"/>
              </a:rPr>
              <a:t>                                   </a:t>
            </a:r>
            <a:endParaRPr lang="en-IN" sz="1600" b="0" strike="noStrike" spc="-1" dirty="0">
              <a:latin typeface="Times New Roman" panose="02020603050405020304" pitchFamily="18" charset="0"/>
              <a:cs typeface="Times New Roman" panose="02020603050405020304" pitchFamily="18" charset="0"/>
            </a:endParaRPr>
          </a:p>
          <a:p>
            <a:pPr marL="457200" indent="-342360" algn="just">
              <a:lnSpc>
                <a:spcPct val="115000"/>
              </a:lnSpc>
              <a:buClr>
                <a:srgbClr val="000000"/>
              </a:buClr>
              <a:buFont typeface="Old Standard TT"/>
              <a:buChar char="●"/>
            </a:pPr>
            <a:endParaRPr lang="en-US" sz="1600" dirty="0">
              <a:latin typeface="Times New Roman" panose="02020603050405020304" pitchFamily="18" charset="0"/>
              <a:cs typeface="Times New Roman" panose="02020603050405020304" pitchFamily="18" charset="0"/>
            </a:endParaRPr>
          </a:p>
          <a:p>
            <a:pPr marL="457200" indent="-342360" algn="just">
              <a:lnSpc>
                <a:spcPct val="115000"/>
              </a:lnSpc>
              <a:buClr>
                <a:srgbClr val="000000"/>
              </a:buClr>
              <a:buFont typeface="Old Standard TT"/>
              <a:buChar char="●"/>
            </a:pPr>
            <a:r>
              <a:rPr lang="en-US" sz="1600" dirty="0" err="1">
                <a:latin typeface="Times New Roman" panose="02020603050405020304" pitchFamily="18" charset="0"/>
                <a:cs typeface="Times New Roman" panose="02020603050405020304" pitchFamily="18" charset="0"/>
              </a:rPr>
              <a:t>Xue</a:t>
            </a:r>
            <a:r>
              <a:rPr lang="en-US" sz="1600" dirty="0">
                <a:latin typeface="Times New Roman" panose="02020603050405020304" pitchFamily="18" charset="0"/>
                <a:cs typeface="Times New Roman" panose="02020603050405020304" pitchFamily="18" charset="0"/>
              </a:rPr>
              <a:t>-qin Chang et al. (2016), This paper describes web 3d technology as a system based on virtual reality, which can be implemented by the method of system engineering design. This system is a simulation of real-life campus of college where students can attend class virtually, do activities and make friends. The teacher can take lectures, can review the work of students and also can take an online test.</a:t>
            </a:r>
            <a:r>
              <a:rPr lang="en-IN" sz="1600" b="0" strike="noStrike" spc="-1" dirty="0">
                <a:solidFill>
                  <a:srgbClr val="000000"/>
                </a:solidFill>
                <a:latin typeface="Times New Roman" panose="02020603050405020304" pitchFamily="18" charset="0"/>
                <a:ea typeface="Old Standard TT"/>
                <a:cs typeface="Times New Roman" panose="02020603050405020304" pitchFamily="18" charset="0"/>
              </a:rPr>
              <a:t>                    </a:t>
            </a:r>
            <a:endParaRPr lang="en-IN" sz="1600" b="0" strike="noStrike" spc="-1" dirty="0">
              <a:latin typeface="Times New Roman" panose="02020603050405020304" pitchFamily="18" charset="0"/>
              <a:cs typeface="Times New Roman" panose="02020603050405020304" pitchFamily="18" charset="0"/>
            </a:endParaRPr>
          </a:p>
          <a:p>
            <a:pPr marL="457200" indent="-227880">
              <a:lnSpc>
                <a:spcPct val="115000"/>
              </a:lnSpc>
            </a:pPr>
            <a:endParaRPr lang="en-IN" sz="1800" b="0" strike="noStrike" spc="-1" dirty="0">
              <a:latin typeface="Arial"/>
            </a:endParaRPr>
          </a:p>
        </p:txBody>
      </p:sp>
    </p:spTree>
  </p:cSld>
  <p:clrMapOvr>
    <a:masterClrMapping/>
  </p:clrMapOvr>
  <p:transition spd="slow">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 name="CustomShape 2"/>
          <p:cNvSpPr/>
          <p:nvPr/>
        </p:nvSpPr>
        <p:spPr>
          <a:xfrm>
            <a:off x="311760" y="489098"/>
            <a:ext cx="8519760" cy="4401878"/>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457200" indent="-342360" algn="just">
              <a:lnSpc>
                <a:spcPct val="115000"/>
              </a:lnSpc>
              <a:buClr>
                <a:srgbClr val="000000"/>
              </a:buClr>
              <a:buFont typeface="Old Standard TT"/>
              <a:buChar char="●"/>
            </a:pPr>
            <a:r>
              <a:rPr lang="en-US" sz="1600" dirty="0">
                <a:latin typeface="Times New Roman" panose="02020603050405020304" pitchFamily="18" charset="0"/>
                <a:cs typeface="Times New Roman" panose="02020603050405020304" pitchFamily="18" charset="0"/>
              </a:rPr>
              <a:t>Jorge Martin Gutierrez et al. (2016), This Paper explains the various applications of virtual reality. It has explained how virtual reality can be implemented in various sectors like tourism, medicine, industry, video games, or education. As in educational institutions, virtual technology can benefit to teach content that is impossible to visualize in a physical classroom. It has also explained how these virtual technologies will break the boundaries of visualizing and implementation of formal education. </a:t>
            </a:r>
          </a:p>
          <a:p>
            <a:pPr marL="457200" indent="-342360" algn="just">
              <a:lnSpc>
                <a:spcPct val="115000"/>
              </a:lnSpc>
              <a:buClr>
                <a:srgbClr val="000000"/>
              </a:buClr>
              <a:buFont typeface="Old Standard TT"/>
              <a:buChar char="●"/>
            </a:pPr>
            <a:endParaRPr lang="en-US" sz="1600" dirty="0">
              <a:latin typeface="Times New Roman" panose="02020603050405020304" pitchFamily="18" charset="0"/>
              <a:cs typeface="Times New Roman" panose="02020603050405020304" pitchFamily="18" charset="0"/>
            </a:endParaRPr>
          </a:p>
          <a:p>
            <a:pPr marL="457200" indent="-342360" algn="just">
              <a:lnSpc>
                <a:spcPct val="115000"/>
              </a:lnSpc>
              <a:buClr>
                <a:srgbClr val="000000"/>
              </a:buClr>
              <a:buFont typeface="Old Standard TT"/>
              <a:buChar char="●"/>
            </a:pPr>
            <a:r>
              <a:rPr lang="en-US" sz="1600" dirty="0">
                <a:latin typeface="Times New Roman" panose="02020603050405020304" pitchFamily="18" charset="0"/>
                <a:cs typeface="Times New Roman" panose="02020603050405020304" pitchFamily="18" charset="0"/>
              </a:rPr>
              <a:t>Chris Christou (2015), This paper describes the key features of VR that allows multi-sensory interaction within the visualized space and explain the various technologies that can be used to visualize and provide interaction in the Virtual world.</a:t>
            </a:r>
            <a:endParaRPr lang="en-IN" sz="1800" b="0" strike="noStrike" spc="-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41964"/>
      </p:ext>
    </p:extLst>
  </p:cSld>
  <p:clrMapOvr>
    <a:masterClrMapping/>
  </p:clrMapOvr>
  <p:transition spd="slow">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1.4 Problem Definition</a:t>
            </a:r>
            <a:endParaRPr lang="en-IN" sz="3000" b="0" strike="noStrike" spc="-1">
              <a:latin typeface="Arial"/>
            </a:endParaRPr>
          </a:p>
        </p:txBody>
      </p:sp>
      <p:sp>
        <p:nvSpPr>
          <p:cNvPr id="91"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457200" indent="-342360" algn="just">
              <a:lnSpc>
                <a:spcPct val="115000"/>
              </a:lnSpc>
              <a:buClr>
                <a:srgbClr val="000000"/>
              </a:buClr>
              <a:buFont typeface="Old Standard TT"/>
              <a:buChar char="●"/>
            </a:pPr>
            <a:r>
              <a:rPr lang="en-US" sz="1600" dirty="0">
                <a:latin typeface="Times New Roman" panose="02020603050405020304" pitchFamily="18" charset="0"/>
                <a:cs typeface="Times New Roman" panose="02020603050405020304" pitchFamily="18" charset="0"/>
              </a:rPr>
              <a:t>To create a Virtual Reality application for the institute to introduce students newcomers to the institute with a Virtual Model of the college and make them familiar with the facilities available.</a:t>
            </a:r>
            <a:r>
              <a:rPr lang="en-IN" sz="1600" b="0" strike="noStrike" spc="-1" dirty="0">
                <a:solidFill>
                  <a:srgbClr val="000000"/>
                </a:solidFill>
                <a:latin typeface="Times New Roman" panose="02020603050405020304" pitchFamily="18" charset="0"/>
                <a:ea typeface="Old Standard TT"/>
                <a:cs typeface="Times New Roman" panose="02020603050405020304" pitchFamily="18" charset="0"/>
              </a:rPr>
              <a:t>                                  </a:t>
            </a:r>
            <a:endParaRPr lang="en-IN" sz="1600" b="0" strike="noStrike" spc="-1" dirty="0">
              <a:latin typeface="Times New Roman" panose="02020603050405020304" pitchFamily="18" charset="0"/>
              <a:cs typeface="Times New Roman" panose="02020603050405020304" pitchFamily="18" charset="0"/>
            </a:endParaRPr>
          </a:p>
          <a:p>
            <a:pPr marL="457200" indent="-342360" algn="just">
              <a:lnSpc>
                <a:spcPct val="115000"/>
              </a:lnSpc>
              <a:buClr>
                <a:srgbClr val="000000"/>
              </a:buClr>
              <a:buFont typeface="Old Standard TT"/>
              <a:buChar char="●"/>
            </a:pPr>
            <a:r>
              <a:rPr lang="en-US" sz="1600" dirty="0">
                <a:latin typeface="Times New Roman" panose="02020603050405020304" pitchFamily="18" charset="0"/>
                <a:cs typeface="Times New Roman" panose="02020603050405020304" pitchFamily="18" charset="0"/>
              </a:rPr>
              <a:t>To provide a real life walk-through of the campus while being stationary with VR ready devices.</a:t>
            </a:r>
            <a:r>
              <a:rPr lang="en-IN" sz="1600" b="0" strike="noStrike" spc="-1" dirty="0">
                <a:solidFill>
                  <a:srgbClr val="000000"/>
                </a:solidFill>
                <a:latin typeface="Times New Roman" panose="02020603050405020304" pitchFamily="18" charset="0"/>
                <a:ea typeface="Old Standard TT"/>
                <a:cs typeface="Times New Roman" panose="02020603050405020304" pitchFamily="18" charset="0"/>
              </a:rPr>
              <a:t>                              </a:t>
            </a:r>
            <a:endParaRPr lang="en-IN" sz="1600" b="0" strike="noStrike" spc="-1" dirty="0">
              <a:latin typeface="Times New Roman" panose="02020603050405020304" pitchFamily="18" charset="0"/>
              <a:cs typeface="Times New Roman" panose="02020603050405020304" pitchFamily="18" charset="0"/>
            </a:endParaRPr>
          </a:p>
          <a:p>
            <a:pPr marL="457200" indent="-227880">
              <a:lnSpc>
                <a:spcPct val="115000"/>
              </a:lnSpc>
            </a:pP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ustomShape 1"/>
          <p:cNvSpPr/>
          <p:nvPr/>
        </p:nvSpPr>
        <p:spPr>
          <a:xfrm>
            <a:off x="311760" y="444960"/>
            <a:ext cx="8519760" cy="612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1.5 Scope</a:t>
            </a:r>
            <a:endParaRPr lang="en-IN" sz="3000" b="0" strike="noStrike" spc="-1">
              <a:latin typeface="Arial"/>
            </a:endParaRPr>
          </a:p>
        </p:txBody>
      </p:sp>
      <p:sp>
        <p:nvSpPr>
          <p:cNvPr id="93" name="CustomShape 2"/>
          <p:cNvSpPr/>
          <p:nvPr/>
        </p:nvSpPr>
        <p:spPr>
          <a:xfrm>
            <a:off x="311760" y="1171440"/>
            <a:ext cx="8519760" cy="3396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114840" algn="just">
              <a:lnSpc>
                <a:spcPct val="115000"/>
              </a:lnSpc>
              <a:buClr>
                <a:srgbClr val="000000"/>
              </a:buClr>
            </a:pPr>
            <a:r>
              <a:rPr lang="en-US" sz="1600" b="0" strike="noStrike" spc="-1" dirty="0">
                <a:solidFill>
                  <a:srgbClr val="000000"/>
                </a:solidFill>
                <a:latin typeface="Times New Roman" panose="02020603050405020304" pitchFamily="18" charset="0"/>
                <a:ea typeface="Old Standard TT"/>
                <a:cs typeface="Times New Roman" panose="02020603050405020304" pitchFamily="18" charset="0"/>
              </a:rPr>
              <a:t>If a student wishes to visit college to see the facilities during Pandemic, they would be unable to do so. They won't be able to experience anything on their own as a result of this. All of this will be possible with our system because the student will be able to take a virtual tour of the college.</a:t>
            </a:r>
            <a:r>
              <a:rPr lang="en-IN" sz="1600" b="0" strike="noStrike" spc="-1" dirty="0">
                <a:solidFill>
                  <a:srgbClr val="000000"/>
                </a:solidFill>
                <a:latin typeface="Times New Roman" panose="02020603050405020304" pitchFamily="18" charset="0"/>
                <a:ea typeface="Old Standard TT"/>
                <a:cs typeface="Times New Roman" panose="02020603050405020304" pitchFamily="18" charset="0"/>
              </a:rPr>
              <a:t>                   </a:t>
            </a:r>
            <a:endParaRPr lang="en-IN" sz="1600" b="0" strike="noStrike" spc="-1" dirty="0">
              <a:latin typeface="Times New Roman" panose="02020603050405020304" pitchFamily="18" charset="0"/>
              <a:cs typeface="Times New Roman" panose="02020603050405020304" pitchFamily="18" charset="0"/>
            </a:endParaRPr>
          </a:p>
          <a:p>
            <a:pPr marL="457200" indent="-227880">
              <a:lnSpc>
                <a:spcPct val="115000"/>
              </a:lnSpc>
            </a:pP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434</TotalTime>
  <Words>1380</Words>
  <Application>Microsoft Office PowerPoint</Application>
  <PresentationFormat>On-screen Show (16:9)</PresentationFormat>
  <Paragraphs>76</Paragraphs>
  <Slides>33</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33</vt:i4>
      </vt:variant>
    </vt:vector>
  </HeadingPairs>
  <TitlesOfParts>
    <vt:vector size="40" baseType="lpstr">
      <vt:lpstr>Arial</vt:lpstr>
      <vt:lpstr>Old Standard TT</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RUTVIK</dc:creator>
  <dc:description/>
  <cp:lastModifiedBy>Mandar Kumbhar</cp:lastModifiedBy>
  <cp:revision>24</cp:revision>
  <dcterms:modified xsi:type="dcterms:W3CDTF">2021-05-21T05:38:16Z</dcterms:modified>
  <dc:language>en-IN</dc:language>
</cp:coreProperties>
</file>